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5" r:id="rId1"/>
    <p:sldMasterId id="2147483757" r:id="rId2"/>
    <p:sldMasterId id="2147483789" r:id="rId3"/>
  </p:sldMasterIdLst>
  <p:notesMasterIdLst>
    <p:notesMasterId r:id="rId27"/>
  </p:notesMasterIdLst>
  <p:sldIdLst>
    <p:sldId id="257" r:id="rId4"/>
    <p:sldId id="288" r:id="rId5"/>
    <p:sldId id="1933" r:id="rId6"/>
    <p:sldId id="1893" r:id="rId7"/>
    <p:sldId id="10248" r:id="rId8"/>
    <p:sldId id="10249" r:id="rId9"/>
    <p:sldId id="10247" r:id="rId10"/>
    <p:sldId id="10244" r:id="rId11"/>
    <p:sldId id="311" r:id="rId12"/>
    <p:sldId id="2076136837" r:id="rId13"/>
    <p:sldId id="2076136825" r:id="rId14"/>
    <p:sldId id="2076136826" r:id="rId15"/>
    <p:sldId id="2076136838" r:id="rId16"/>
    <p:sldId id="2076136824" r:id="rId17"/>
    <p:sldId id="2076136839" r:id="rId18"/>
    <p:sldId id="10225" r:id="rId19"/>
    <p:sldId id="10226" r:id="rId20"/>
    <p:sldId id="10250" r:id="rId21"/>
    <p:sldId id="10243" r:id="rId22"/>
    <p:sldId id="10245" r:id="rId23"/>
    <p:sldId id="10251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7"/>
            <p14:sldId id="288"/>
            <p14:sldId id="1933"/>
            <p14:sldId id="1893"/>
            <p14:sldId id="10248"/>
            <p14:sldId id="10249"/>
            <p14:sldId id="10247"/>
            <p14:sldId id="10244"/>
            <p14:sldId id="311"/>
            <p14:sldId id="2076136837"/>
            <p14:sldId id="2076136825"/>
            <p14:sldId id="2076136826"/>
            <p14:sldId id="2076136838"/>
            <p14:sldId id="2076136824"/>
            <p14:sldId id="2076136839"/>
            <p14:sldId id="10225"/>
            <p14:sldId id="10226"/>
            <p14:sldId id="10250"/>
            <p14:sldId id="10243"/>
            <p14:sldId id="10245"/>
            <p14:sldId id="10251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311147"/>
    <a:srgbClr val="5C2D91"/>
    <a:srgbClr val="3A1C5A"/>
    <a:srgbClr val="412066"/>
    <a:srgbClr val="4F277B"/>
    <a:srgbClr val="8B53C9"/>
    <a:srgbClr val="231F20"/>
    <a:srgbClr val="E2068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8" autoAdjust="0"/>
    <p:restoredTop sz="85498" autoAdjust="0"/>
  </p:normalViewPr>
  <p:slideViewPr>
    <p:cSldViewPr snapToGrid="0">
      <p:cViewPr varScale="1">
        <p:scale>
          <a:sx n="70" d="100"/>
          <a:sy n="70" d="100"/>
        </p:scale>
        <p:origin x="105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4/22/2020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5AC7CE-2342-439D-99E9-F1094D4D7F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488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013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4DDF1-948D-4526-BE7B-34874455662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598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4/22/2020 12:27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180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4/22/2020 12:27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32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Component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Routing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Dependency injection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Event handling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Forms &amp; validation</a:t>
            </a:r>
          </a:p>
          <a:p>
            <a:r>
              <a:rPr lang="en-US" dirty="0"/>
              <a:t>JS interop</a:t>
            </a:r>
          </a:p>
          <a:p>
            <a:r>
              <a:rPr lang="en-US" dirty="0"/>
              <a:t>Use local storage</a:t>
            </a:r>
          </a:p>
          <a:p>
            <a:r>
              <a:rPr lang="en-US" dirty="0"/>
              <a:t>Using .NET Standard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371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Component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Routing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Dependency injection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Event handling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Forms &amp; validation</a:t>
            </a:r>
          </a:p>
          <a:p>
            <a:r>
              <a:rPr lang="en-US" dirty="0"/>
              <a:t>JS interop</a:t>
            </a:r>
          </a:p>
          <a:p>
            <a:r>
              <a:rPr lang="en-US" dirty="0"/>
              <a:t>Use local storage</a:t>
            </a:r>
          </a:p>
          <a:p>
            <a:r>
              <a:rPr lang="en-US" dirty="0"/>
              <a:t>Using .NET Standard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44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Component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Routing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Dependency injection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Event handling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Forms &amp; validation</a:t>
            </a:r>
          </a:p>
          <a:p>
            <a:r>
              <a:rPr lang="en-US" dirty="0"/>
              <a:t>JS interop</a:t>
            </a:r>
          </a:p>
          <a:p>
            <a:r>
              <a:rPr lang="en-US" dirty="0"/>
              <a:t>Use local storage</a:t>
            </a:r>
          </a:p>
          <a:p>
            <a:r>
              <a:rPr lang="en-US" dirty="0"/>
              <a:t>Using .NET Standard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17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familiar web skills: Razor, C#, CSS</a:t>
            </a:r>
          </a:p>
          <a:p>
            <a:r>
              <a:rPr lang="en-US"/>
              <a:t>Rich set of native controls</a:t>
            </a:r>
            <a:endParaRPr lang="en-US">
              <a:cs typeface="Calibri"/>
            </a:endParaRPr>
          </a:p>
          <a:p>
            <a:r>
              <a:rPr lang="en-US"/>
              <a:t>Use the already vast ecosystem of .NET libraries for mobile</a:t>
            </a:r>
            <a:endParaRPr lang="en-US">
              <a:cs typeface="Calibri"/>
            </a:endParaRPr>
          </a:p>
          <a:p>
            <a:r>
              <a:rPr lang="en-US"/>
              <a:t>100% Access to Native APIs like GPS, sensors, </a:t>
            </a:r>
            <a:r>
              <a:rPr lang="en-US" err="1"/>
              <a:t>bluetooth</a:t>
            </a:r>
            <a:r>
              <a:rPr lang="en-US"/>
              <a:t>, media playback and media libraries, keyboard, and on and on</a:t>
            </a:r>
            <a:endParaRPr lang="en-US">
              <a:cs typeface="Calibri"/>
            </a:endParaRPr>
          </a:p>
          <a:p>
            <a:r>
              <a:rPr lang="en-US"/>
              <a:t>All in .NET (</a:t>
            </a:r>
            <a:r>
              <a:rPr lang="en-US" err="1"/>
              <a:t>ie</a:t>
            </a:r>
            <a:r>
              <a:rPr lang="en-US"/>
              <a:t> no req for other languages)</a:t>
            </a:r>
            <a:endParaRPr lang="en-US">
              <a:cs typeface="Calibri"/>
            </a:endParaRPr>
          </a:p>
          <a:p>
            <a:r>
              <a:rPr lang="en-US"/>
              <a:t>Powered by Xamarin</a:t>
            </a:r>
            <a:endParaRPr lang="en-US">
              <a:cs typeface="Calibri"/>
            </a:endParaRPr>
          </a:p>
          <a:p>
            <a:endParaRPr lang="en-US"/>
          </a:p>
          <a:p>
            <a:r>
              <a:rPr lang="en-US"/>
              <a:t>This is a first step in an experiment. To learn more, check out Eilon Lipton's session later today at 1pm PT. We hope you'll go hands-on with this and share your feedback.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39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Component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Routing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Dependency injection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Event handling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Forms &amp; validation</a:t>
            </a:r>
          </a:p>
          <a:p>
            <a:r>
              <a:rPr lang="en-US" dirty="0"/>
              <a:t>JS interop</a:t>
            </a:r>
          </a:p>
          <a:p>
            <a:r>
              <a:rPr lang="en-US" dirty="0"/>
              <a:t>Use local storage</a:t>
            </a:r>
          </a:p>
          <a:p>
            <a:r>
              <a:rPr lang="en-US" dirty="0"/>
              <a:t>Using .NET Standard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254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34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744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solidFill>
          <a:srgbClr val="E6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EEFA81-6B44-4E57-AF00-64CF0E350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64"/>
          <a:stretch/>
        </p:blipFill>
        <p:spPr>
          <a:xfrm>
            <a:off x="3970116" y="0"/>
            <a:ext cx="8221884" cy="68579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BDA1E01-154A-467D-8BDC-6332D2000E1F}"/>
              </a:ext>
            </a:extLst>
          </p:cNvPr>
          <p:cNvGrpSpPr/>
          <p:nvPr userDrawn="1"/>
        </p:nvGrpSpPr>
        <p:grpSpPr>
          <a:xfrm>
            <a:off x="576600" y="2002419"/>
            <a:ext cx="4170025" cy="2301387"/>
            <a:chOff x="576600" y="2002419"/>
            <a:chExt cx="4170025" cy="2301387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0F0420B5-6823-41F5-8971-0D7A378E6A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84201" y="2002419"/>
              <a:ext cx="3172944" cy="142657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1865F54-2963-4B54-84F4-5CFE748E6D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6600" y="3962400"/>
              <a:ext cx="4170025" cy="341406"/>
            </a:xfrm>
            <a:prstGeom prst="rect">
              <a:avLst/>
            </a:prstGeom>
          </p:spPr>
        </p:pic>
      </p:grp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6285A8E-7DD0-4D6D-9D51-224C83AE764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06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bg bwMode="gray">
      <p:bgPr>
        <a:solidFill>
          <a:srgbClr val="E6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860D136F-C7CA-4CA3-9DAF-10608365C3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8869610-2E08-49D2-959D-1CE22A31B3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9C526A-A022-43D8-B4A9-49B4FA210B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3F705E-8E29-42CB-99B0-F26F260FAF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0680" y="0"/>
            <a:ext cx="6781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11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004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7312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167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80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AD36F-C0EA-4185-ADAF-F4A4448F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3562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20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F37BF82-E3E8-4302-A594-F65960CCC3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353551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5F3E599-A73B-4F6C-B75E-DD31D9CC66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913331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96526"/>
            <a:ext cx="4163125" cy="3272512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55BA74A-B68F-4C77-B673-234DE65CED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18695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F5BA314-EEF1-4FA5-9421-10A3E09F299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6379548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C5B845-DAAF-49C9-A801-CF0C1DCAF2F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43299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50B0ADB-4CF2-43A8-A831-1FED85185F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6EFC90-EAD0-4561-8EB5-3A7AE2F152F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241860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5858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12BEEB-AF27-4BE4-A925-96C953F4316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4995D37-C1DF-401B-B505-1D64A3229E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4358957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9B5646A-BFF7-4F8B-9C11-D90E34758EE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8134509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42205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31EA60F-C2E5-44CF-9E71-9122048BCB1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C7B678-C66A-477F-9C20-81FB29F5A78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3413908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5EF5F3E-132E-40A3-85A1-5C33DF01F1A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245204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05EC638-22DD-4F5B-86E4-0BD8DEE540C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9073895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95706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dirty="0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82612" y="1436688"/>
            <a:ext cx="7253288" cy="4832350"/>
          </a:xfrm>
          <a:blipFill>
            <a:blip r:embed="rId2"/>
            <a:stretch>
              <a:fillRect/>
            </a:stretch>
          </a:blipFill>
        </p:spPr>
        <p:txBody>
          <a:bodyPr bIns="1005840" anchor="ctr">
            <a:noAutofit/>
          </a:bodyPr>
          <a:lstStyle>
            <a:lvl1pPr marL="0" indent="0" algn="ctr">
              <a:buNone/>
              <a:defRPr sz="10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a screenshot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 </a:t>
            </a:r>
          </a:p>
        </p:txBody>
      </p:sp>
    </p:spTree>
    <p:extLst>
      <p:ext uri="{BB962C8B-B14F-4D97-AF65-F5344CB8AC3E}">
        <p14:creationId xmlns:p14="http://schemas.microsoft.com/office/powerpoint/2010/main" val="2164976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05839"/>
            <a:ext cx="3468956" cy="3963193"/>
          </a:xfrm>
        </p:spPr>
        <p:txBody>
          <a:bodyPr/>
          <a:lstStyle>
            <a:lvl1pPr>
              <a:defRPr sz="3600">
                <a:gradFill>
                  <a:gsLst>
                    <a:gs pos="96795">
                      <a:schemeClr val="tx1"/>
                    </a:gs>
                    <a:gs pos="82051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104" y="2447038"/>
            <a:ext cx="6961188" cy="3821999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88263" y="2017713"/>
            <a:ext cx="347732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8200" y="2017713"/>
            <a:ext cx="6961188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497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13" pos="2744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2" orient="horz" pos="1728">
          <p15:clr>
            <a:srgbClr val="FBAE4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37348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732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31190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2655">
                      <a:srgbClr val="30E5D0"/>
                    </a:gs>
                    <a:gs pos="22436">
                      <a:srgbClr val="30E5D0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4321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9008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22436">
                      <a:schemeClr val="tx1"/>
                    </a:gs>
                    <a:gs pos="42308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879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632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7560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5147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127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7619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1291B0CF-9615-4684-B7F1-8E5483826A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699188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628548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33"/>
            <a:ext cx="1219194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14400" y="2655767"/>
            <a:ext cx="60520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853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914400" y="2212733"/>
            <a:ext cx="56852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914400" y="3888339"/>
            <a:ext cx="56852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05242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56700" y="56700"/>
            <a:ext cx="2666800" cy="26668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791800" y="1155200"/>
            <a:ext cx="5580800" cy="492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58786" rtl="0">
              <a:spcBef>
                <a:spcPts val="800"/>
              </a:spcBef>
              <a:spcAft>
                <a:spcPts val="0"/>
              </a:spcAft>
              <a:buSzPts val="3000"/>
              <a:buFont typeface="Lexend Deca"/>
              <a:buChar char="⬡"/>
              <a:defRPr sz="4000">
                <a:latin typeface="Lexend Deca"/>
                <a:ea typeface="Lexend Deca"/>
                <a:cs typeface="Lexend Deca"/>
                <a:sym typeface="Lexend Deca"/>
              </a:defRPr>
            </a:lvl1pPr>
            <a:lvl2pPr marL="1219170" lvl="1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4000">
                <a:latin typeface="Lexend Deca"/>
                <a:ea typeface="Lexend Deca"/>
                <a:cs typeface="Lexend Deca"/>
                <a:sym typeface="Lexend Deca"/>
              </a:defRPr>
            </a:lvl2pPr>
            <a:lvl3pPr marL="1828754" lvl="2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4000">
                <a:latin typeface="Lexend Deca"/>
                <a:ea typeface="Lexend Deca"/>
                <a:cs typeface="Lexend Deca"/>
                <a:sym typeface="Lexend Deca"/>
              </a:defRPr>
            </a:lvl3pPr>
            <a:lvl4pPr marL="2438339" lvl="3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4000">
                <a:latin typeface="Lexend Deca"/>
                <a:ea typeface="Lexend Deca"/>
                <a:cs typeface="Lexend Deca"/>
                <a:sym typeface="Lexend Deca"/>
              </a:defRPr>
            </a:lvl4pPr>
            <a:lvl5pPr marL="3047924" lvl="4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4000">
                <a:latin typeface="Lexend Deca"/>
                <a:ea typeface="Lexend Deca"/>
                <a:cs typeface="Lexend Deca"/>
                <a:sym typeface="Lexend Deca"/>
              </a:defRPr>
            </a:lvl5pPr>
            <a:lvl6pPr marL="3657509" lvl="5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4000">
                <a:latin typeface="Lexend Deca"/>
                <a:ea typeface="Lexend Deca"/>
                <a:cs typeface="Lexend Deca"/>
                <a:sym typeface="Lexend Deca"/>
              </a:defRPr>
            </a:lvl6pPr>
            <a:lvl7pPr marL="4267093" lvl="6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4000">
                <a:latin typeface="Lexend Deca"/>
                <a:ea typeface="Lexend Deca"/>
                <a:cs typeface="Lexend Deca"/>
                <a:sym typeface="Lexend Deca"/>
              </a:defRPr>
            </a:lvl7pPr>
            <a:lvl8pPr marL="4876678" lvl="7" indent="-558786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4000">
                <a:latin typeface="Lexend Deca"/>
                <a:ea typeface="Lexend Deca"/>
                <a:cs typeface="Lexend Deca"/>
                <a:sym typeface="Lexend Deca"/>
              </a:defRPr>
            </a:lvl8pPr>
            <a:lvl9pPr marL="5486263" lvl="8" indent="-558786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4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Google Shape;20;p4"/>
          <p:cNvSpPr txBox="1"/>
          <p:nvPr/>
        </p:nvSpPr>
        <p:spPr>
          <a:xfrm>
            <a:off x="1101885" y="874823"/>
            <a:ext cx="8184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Muli ExtraBold"/>
                <a:ea typeface="Muli ExtraBold"/>
                <a:cs typeface="Muli ExtraBold"/>
                <a:sym typeface="Muli ExtraBold"/>
              </a:rPr>
              <a:t>“</a:t>
            </a:r>
            <a:endParaRPr sz="9600" dirty="0">
              <a:solidFill>
                <a:schemeClr val="lt1"/>
              </a:solidFill>
              <a:latin typeface="Muli ExtraBold"/>
              <a:ea typeface="Muli ExtraBold"/>
              <a:cs typeface="Muli ExtraBold"/>
              <a:sym typeface="Muli ExtraBold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16380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8019200" cy="42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⬡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09288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3788000" cy="42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⬡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5005257" y="1803400"/>
            <a:ext cx="3788000" cy="420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⬡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19727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5408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2674400" cy="426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3707263" y="1803400"/>
            <a:ext cx="2674400" cy="426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6640459" y="1803400"/>
            <a:ext cx="2674400" cy="426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64367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82318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774067" y="5875067"/>
            <a:ext cx="81812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15843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 · Small circui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47596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 · Big circui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11639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46915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50154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052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051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396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67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2355011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08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image" Target="../media/image12.emf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46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  <p:sldLayoutId id="2147483756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7D1C1B0-B53E-499D-B47D-58586D6F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/>
          <a:srcRect l="762"/>
          <a:stretch/>
        </p:blipFill>
        <p:spPr>
          <a:xfrm rot="5400000">
            <a:off x="9464500" y="2843773"/>
            <a:ext cx="6858000" cy="11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44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88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96795">
                <a:schemeClr val="tx1"/>
              </a:gs>
              <a:gs pos="82051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4067" y="1803400"/>
            <a:ext cx="8019200" cy="4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733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14851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  <p:sldLayoutId id="2147483809" r:id="rId18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webwindow" TargetMode="External"/><Relationship Id="rId2" Type="http://schemas.openxmlformats.org/officeDocument/2006/relationships/hyperlink" Target="https://aka.ms/blazorelectron" TargetMode="External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blazor.net/" TargetMode="External"/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ka.ms/blazorworkshop" TargetMode="External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ter.im/aspnet/blazor" TargetMode="External"/><Relationship Id="rId2" Type="http://schemas.openxmlformats.org/officeDocument/2006/relationships/hyperlink" Target="https://aka.ms/awesomeblazor" TargetMode="Externa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awesomeblazor" TargetMode="External"/><Relationship Id="rId3" Type="http://schemas.openxmlformats.org/officeDocument/2006/relationships/hyperlink" Target="https://blazor.net/" TargetMode="External"/><Relationship Id="rId7" Type="http://schemas.openxmlformats.org/officeDocument/2006/relationships/hyperlink" Target="https://aka.ms/blazorworksho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Relationship Id="rId6" Type="http://schemas.openxmlformats.org/officeDocument/2006/relationships/hyperlink" Target="https://visualstudio.com/" TargetMode="External"/><Relationship Id="rId5" Type="http://schemas.openxmlformats.org/officeDocument/2006/relationships/hyperlink" Target="https://dotnet.microsoft.com/download/dotnet-core/3.1" TargetMode="External"/><Relationship Id="rId4" Type="http://schemas.openxmlformats.org/officeDocument/2006/relationships/hyperlink" Target="https://blazor.net/doc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32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2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s://www.slidescarnival.com/aliena-free-presentation-template/4597#previe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44.png"/><Relationship Id="rId5" Type="http://schemas.openxmlformats.org/officeDocument/2006/relationships/image" Target="../media/image53.sv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sz="4800" b="1" dirty="0">
                <a:latin typeface="Lexend Deca" pitchFamily="2" charset="0"/>
                <a:cs typeface="Lexend Deca" pitchFamily="2" charset="0"/>
              </a:rPr>
              <a:t>Full-stack C# Web Apps avec Blazor </a:t>
            </a:r>
            <a:r>
              <a:rPr lang="fr-CA" sz="4800" dirty="0">
                <a:latin typeface="Lexend Deca" pitchFamily="2" charset="0"/>
                <a:cs typeface="Lexend Deca" pitchFamily="2" charset="0"/>
              </a:rPr>
              <a:t>e</a:t>
            </a:r>
            <a:r>
              <a:rPr lang="fr-CA" sz="4800" b="1" dirty="0">
                <a:latin typeface="Lexend Deca" pitchFamily="2" charset="0"/>
                <a:cs typeface="Lexend Deca" pitchFamily="2" charset="0"/>
              </a:rPr>
              <a:t>n .NET </a:t>
            </a:r>
            <a:r>
              <a:rPr lang="fr-CA" sz="4800" b="1" dirty="0" err="1">
                <a:latin typeface="Lexend Deca" pitchFamily="2" charset="0"/>
                <a:cs typeface="Lexend Deca" pitchFamily="2" charset="0"/>
              </a:rPr>
              <a:t>Core</a:t>
            </a:r>
            <a:endParaRPr lang="fr-CA" sz="4800" dirty="0">
              <a:latin typeface="Lexend Deca" pitchFamily="2" charset="0"/>
              <a:cs typeface="Lexend Deca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0100" y="4887169"/>
            <a:ext cx="9861550" cy="1165225"/>
          </a:xfrm>
        </p:spPr>
        <p:txBody>
          <a:bodyPr/>
          <a:lstStyle/>
          <a:p>
            <a:r>
              <a:rPr lang="fr-CA" dirty="0"/>
              <a:t>Bruno Sonnino</a:t>
            </a:r>
          </a:p>
          <a:p>
            <a:r>
              <a:rPr lang="fr-CA" dirty="0"/>
              <a:t>Architecte Organique </a:t>
            </a:r>
          </a:p>
        </p:txBody>
      </p:sp>
      <p:pic>
        <p:nvPicPr>
          <p:cNvPr id="4" name="Google Shape;61;p13">
            <a:extLst>
              <a:ext uri="{FF2B5EF4-FFF2-40B4-BE49-F238E27FC236}">
                <a16:creationId xmlns:a16="http://schemas.microsoft.com/office/drawing/2014/main" id="{C6D1B3FF-3B89-4B38-9E25-6DF08026C9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632" y="2021012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2;p13">
            <a:extLst>
              <a:ext uri="{FF2B5EF4-FFF2-40B4-BE49-F238E27FC236}">
                <a16:creationId xmlns:a16="http://schemas.microsoft.com/office/drawing/2014/main" id="{14E1C80A-0152-478C-A3E7-F141BDF29E3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431" y="945659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3;p13">
            <a:extLst>
              <a:ext uri="{FF2B5EF4-FFF2-40B4-BE49-F238E27FC236}">
                <a16:creationId xmlns:a16="http://schemas.microsoft.com/office/drawing/2014/main" id="{D882BB6D-701D-41C5-B49A-B4DEB03F437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00613" y="1495812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4;p13">
            <a:extLst>
              <a:ext uri="{FF2B5EF4-FFF2-40B4-BE49-F238E27FC236}">
                <a16:creationId xmlns:a16="http://schemas.microsoft.com/office/drawing/2014/main" id="{E64CEBF3-7F19-4D83-ADFF-A18DE2B4854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1971" y="5690482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5;p13">
            <a:extLst>
              <a:ext uri="{FF2B5EF4-FFF2-40B4-BE49-F238E27FC236}">
                <a16:creationId xmlns:a16="http://schemas.microsoft.com/office/drawing/2014/main" id="{CD8958C7-EFE9-4425-B9D7-AE0743C1870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14266" y="4986338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6;p13">
            <a:extLst>
              <a:ext uri="{FF2B5EF4-FFF2-40B4-BE49-F238E27FC236}">
                <a16:creationId xmlns:a16="http://schemas.microsoft.com/office/drawing/2014/main" id="{7B286D37-95BC-44A1-827A-04F573D63E7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54464" y="5163417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RÃ©sultats de recherche d'images pour Â«Â cgi imageÂ Â»">
            <a:extLst>
              <a:ext uri="{FF2B5EF4-FFF2-40B4-BE49-F238E27FC236}">
                <a16:creationId xmlns:a16="http://schemas.microsoft.com/office/drawing/2014/main" id="{C40C3F6F-6B76-4B81-91AE-D807CC62F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34250" y1="28500" x2="34250" y2="28500"/>
                        <a14:foregroundMark x1="80250" y1="39500" x2="80250" y2="3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030" y="5434763"/>
            <a:ext cx="1116344" cy="55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C5CA28FA-4AAB-465E-9783-9BD2C9BB5D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71" y="4887169"/>
            <a:ext cx="914402" cy="144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86BD-2E1A-4055-83EA-EE76419AB2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 + PWA</a:t>
            </a:r>
          </a:p>
        </p:txBody>
      </p:sp>
    </p:spTree>
    <p:extLst>
      <p:ext uri="{BB962C8B-B14F-4D97-AF65-F5344CB8AC3E}">
        <p14:creationId xmlns:p14="http://schemas.microsoft.com/office/powerpoint/2010/main" val="1870177836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27C476-923D-432B-BF1E-A2B512A797A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7833" y="900187"/>
            <a:ext cx="11652250" cy="5721350"/>
          </a:xfrm>
        </p:spPr>
        <p:txBody>
          <a:bodyPr/>
          <a:lstStyle/>
          <a:p>
            <a:r>
              <a:rPr lang="en-US" sz="3200" dirty="0"/>
              <a:t>.NET Standard 2.1</a:t>
            </a:r>
          </a:p>
          <a:p>
            <a:r>
              <a:rPr lang="en-US" sz="3200" dirty="0" err="1"/>
              <a:t>WebSockets</a:t>
            </a:r>
            <a:r>
              <a:rPr lang="en-US" sz="3200" dirty="0"/>
              <a:t> + client .NET </a:t>
            </a:r>
            <a:r>
              <a:rPr lang="en-US" sz="3200" dirty="0" err="1"/>
              <a:t>SignalR</a:t>
            </a:r>
            <a:endParaRPr lang="en-US" sz="3200" dirty="0"/>
          </a:p>
          <a:p>
            <a:r>
              <a:rPr lang="en-US" sz="3200" dirty="0" err="1"/>
              <a:t>Debogage</a:t>
            </a:r>
            <a:r>
              <a:rPr lang="en-US" sz="3200" dirty="0"/>
              <a:t> (browser dev tools &amp; Visual Studio)</a:t>
            </a:r>
          </a:p>
          <a:p>
            <a:r>
              <a:rPr lang="fr-FR" sz="3200" dirty="0"/>
              <a:t>Reconstruction automatique</a:t>
            </a:r>
          </a:p>
          <a:p>
            <a:r>
              <a:rPr lang="fr-FR" sz="3200" dirty="0"/>
              <a:t>Réduction IL</a:t>
            </a:r>
          </a:p>
          <a:p>
            <a:r>
              <a:rPr lang="fr-FR" sz="3200" dirty="0"/>
              <a:t>Compression </a:t>
            </a:r>
            <a:r>
              <a:rPr lang="fr-FR" sz="3200" dirty="0" err="1"/>
              <a:t>Brotli</a:t>
            </a:r>
            <a:endParaRPr lang="fr-FR" sz="3200" dirty="0"/>
          </a:p>
          <a:p>
            <a:r>
              <a:rPr lang="fr-FR" sz="3200" dirty="0"/>
              <a:t>Intégration statique des ressources Web</a:t>
            </a:r>
          </a:p>
          <a:p>
            <a:r>
              <a:rPr lang="en-US" sz="3200" dirty="0"/>
              <a:t>Options </a:t>
            </a:r>
            <a:r>
              <a:rPr lang="en-US" sz="3200" dirty="0" err="1"/>
              <a:t>d’authentification</a:t>
            </a:r>
            <a:endParaRPr lang="en-US" sz="3200" dirty="0"/>
          </a:p>
          <a:p>
            <a:r>
              <a:rPr lang="en-US" sz="3200" dirty="0" err="1"/>
              <a:t>Localisation</a:t>
            </a: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F5D3B1-D595-4AB3-8336-A2808E62C99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7833" y="326065"/>
            <a:ext cx="8018463" cy="574122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 – Mai 2020</a:t>
            </a:r>
          </a:p>
        </p:txBody>
      </p:sp>
    </p:spTree>
    <p:extLst>
      <p:ext uri="{BB962C8B-B14F-4D97-AF65-F5344CB8AC3E}">
        <p14:creationId xmlns:p14="http://schemas.microsoft.com/office/powerpoint/2010/main" val="1623677042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CD127A-6DEB-4ADA-BC43-4C448ABCF98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11125" y="1075624"/>
            <a:ext cx="11652250" cy="3792537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+ Electron</a:t>
            </a:r>
          </a:p>
          <a:p>
            <a:pPr lvl="1"/>
            <a:r>
              <a:rPr lang="en-US" dirty="0">
                <a:hlinkClick r:id="rId2"/>
              </a:rPr>
              <a:t>https://aka.ms/blazorelectron</a:t>
            </a:r>
            <a:endParaRPr lang="en-US" dirty="0"/>
          </a:p>
          <a:p>
            <a:r>
              <a:rPr lang="en-US" dirty="0" err="1"/>
              <a:t>Blazor</a:t>
            </a:r>
            <a:r>
              <a:rPr lang="en-US" dirty="0"/>
              <a:t> + </a:t>
            </a:r>
            <a:r>
              <a:rPr lang="en-US" dirty="0" err="1"/>
              <a:t>WebWindow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https://aka.ms/webwindow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FD6CD5-593B-406C-A1B7-FB7FF483A02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1125" y="262270"/>
            <a:ext cx="8018463" cy="524502"/>
          </a:xfrm>
        </p:spPr>
        <p:txBody>
          <a:bodyPr/>
          <a:lstStyle/>
          <a:p>
            <a:r>
              <a:rPr lang="en-US" dirty="0" err="1"/>
              <a:t>Expérimentation</a:t>
            </a:r>
            <a:r>
              <a:rPr lang="en-US" dirty="0"/>
              <a:t> </a:t>
            </a:r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Hybride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70843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86BD-2E1A-4055-83EA-EE76419AB2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+ </a:t>
            </a:r>
            <a:r>
              <a:rPr lang="en-US" dirty="0" err="1"/>
              <a:t>WebWindow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497009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FE669A9-03CA-4290-B0F3-1A0C53FA999A}"/>
              </a:ext>
            </a:extLst>
          </p:cNvPr>
          <p:cNvSpPr txBox="1">
            <a:spLocks/>
          </p:cNvSpPr>
          <p:nvPr/>
        </p:nvSpPr>
        <p:spPr>
          <a:xfrm>
            <a:off x="1113834" y="389519"/>
            <a:ext cx="7566661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-50" normalizeH="0" noProof="0" dirty="0" err="1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Expérimental</a:t>
            </a:r>
            <a:r>
              <a:rPr kumimoji="0" lang="en-US" sz="3600" b="0" i="0" u="none" strike="noStrike" kern="1200" cap="none" spc="-50" normalizeH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Mobile </a:t>
            </a:r>
            <a:r>
              <a:rPr kumimoji="0" lang="en-US" sz="3600" b="0" i="0" u="none" strike="noStrike" kern="1200" cap="none" spc="-50" normalizeH="0" noProof="0" dirty="0" err="1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Blazor</a:t>
            </a:r>
            <a:r>
              <a:rPr kumimoji="0" lang="en-US" sz="3600" b="0" i="0" u="none" strike="noStrike" kern="1200" cap="none" spc="-50" normalizeH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Bindings</a:t>
            </a:r>
            <a:endParaRPr kumimoji="0" lang="en-US" sz="3600" b="0" i="0" u="none" strike="noStrike" kern="1200" cap="none" spc="-50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4E88B34-65A6-44E5-B521-CD04C0B303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5578" y="1338354"/>
            <a:ext cx="3276000" cy="4815281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7EFBEA-A3AF-49CE-B72E-4050A57C9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262" y="3171089"/>
            <a:ext cx="2144632" cy="2144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F55551-FDCB-4042-8FB1-E039D40A037A}"/>
              </a:ext>
            </a:extLst>
          </p:cNvPr>
          <p:cNvSpPr txBox="1"/>
          <p:nvPr/>
        </p:nvSpPr>
        <p:spPr>
          <a:xfrm>
            <a:off x="1113834" y="3668816"/>
            <a:ext cx="803171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aka.ms/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mobileblazorbindings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D5654EE8-8C67-4B8E-86C2-53D3E6832CA3}"/>
              </a:ext>
            </a:extLst>
          </p:cNvPr>
          <p:cNvSpPr txBox="1">
            <a:spLocks/>
          </p:cNvSpPr>
          <p:nvPr/>
        </p:nvSpPr>
        <p:spPr>
          <a:xfrm>
            <a:off x="1366873" y="1184597"/>
            <a:ext cx="7883995" cy="243143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Construissez</a:t>
            </a: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applicatifs</a:t>
            </a: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natifs</a:t>
            </a: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 pour </a:t>
            </a:r>
            <a:r>
              <a:rPr kumimoji="0" lang="en-US" sz="2000" b="0" i="0" u="none" strike="noStrike" kern="1200" cap="none" spc="0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cellulaire</a:t>
            </a: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 avec </a:t>
            </a:r>
            <a:r>
              <a:rPr kumimoji="0" lang="en-US" sz="2000" b="0" i="1" u="none" strike="noStrike" kern="1200" cap="none" spc="0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Blazor</a:t>
            </a:r>
            <a:endParaRPr kumimoji="0" lang="en-US" sz="2000" b="0" i="1" u="none" strike="noStrike" kern="1200" cap="none" spc="0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  <a:p>
            <a:pPr lvl="0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spc="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Utilisez</a:t>
            </a:r>
            <a:r>
              <a:rPr lang="en-US" sz="2000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 </a:t>
            </a:r>
            <a:r>
              <a:rPr lang="en-US" sz="2000" spc="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votres</a:t>
            </a:r>
            <a:r>
              <a:rPr lang="en-US" sz="2000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 </a:t>
            </a:r>
            <a:r>
              <a:rPr lang="en-US" sz="2000" spc="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atouts</a:t>
            </a:r>
            <a:r>
              <a:rPr lang="en-US" sz="2000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 web: Razor, C#, CSS</a:t>
            </a: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Composants</a:t>
            </a: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natifs</a:t>
            </a:r>
            <a:endParaRPr kumimoji="0" lang="en-US" sz="2000" b="0" i="0" u="none" strike="noStrike" kern="1200" cap="none" spc="0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  <a:p>
            <a:pPr lvl="0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spc="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Accès</a:t>
            </a:r>
            <a:r>
              <a:rPr lang="en-US" sz="2000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 aux APIs natives</a:t>
            </a:r>
            <a:r>
              <a:rPr lang="en-US" sz="2000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/>
              </a:rPr>
              <a:t> : GPS, Media et plus</a:t>
            </a:r>
          </a:p>
          <a:p>
            <a:pPr lvl="0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lang="en-US" sz="2000" spc="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/>
              </a:rPr>
              <a:t>Utilisez</a:t>
            </a:r>
            <a:r>
              <a:rPr lang="en-US" sz="2000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/>
              </a:rPr>
              <a:t> les </a:t>
            </a:r>
            <a:r>
              <a:rPr lang="en-US" sz="2000" spc="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/>
              </a:rPr>
              <a:t>bibliothèques</a:t>
            </a:r>
            <a:r>
              <a:rPr lang="en-US" sz="2000" spc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/>
              </a:rPr>
              <a:t> natives NuGet</a:t>
            </a:r>
          </a:p>
          <a:p>
            <a:pPr lvl="0">
              <a:lnSpc>
                <a:spcPct val="90000"/>
              </a:lnSpc>
              <a:spcBef>
                <a:spcPts val="1200"/>
              </a:spcBef>
              <a:buSzPct val="90000"/>
              <a:defRPr/>
            </a:pPr>
            <a:r>
              <a:rPr kumimoji="0" lang="en-US" sz="2000" b="0" u="none" strike="noStrike" kern="1200" cap="none" spc="0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/>
              </a:rPr>
              <a:t>En</a:t>
            </a:r>
            <a:r>
              <a:rPr kumimoji="0" lang="en-US" sz="2000" b="0" u="none" strike="noStrike" kern="1200" cap="none" spc="0" normalizeH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/>
              </a:rPr>
              <a:t> .NET</a:t>
            </a:r>
            <a:endParaRPr kumimoji="0" lang="en-US" sz="2000" b="0" u="none" strike="noStrike" kern="1200" cap="none" spc="0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465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-2.59259E-6 L -3.33333E-6 0.0384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6 1.11111E-6 L -4.16667E-6 0.0384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  <p:bldP spid="10" grpId="0"/>
      <p:bldP spid="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86BD-2E1A-4055-83EA-EE76419AB2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err="1"/>
              <a:t>Blazor</a:t>
            </a:r>
            <a:r>
              <a:rPr lang="en-US" dirty="0"/>
              <a:t> Bindings</a:t>
            </a:r>
          </a:p>
        </p:txBody>
      </p:sp>
    </p:spTree>
    <p:extLst>
      <p:ext uri="{BB962C8B-B14F-4D97-AF65-F5344CB8AC3E}">
        <p14:creationId xmlns:p14="http://schemas.microsoft.com/office/powerpoint/2010/main" val="209977624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173141-AABB-48D7-AC77-E2A4E50314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457200"/>
            <a:ext cx="11017250" cy="554038"/>
          </a:xfrm>
        </p:spPr>
        <p:txBody>
          <a:bodyPr/>
          <a:lstStyle/>
          <a:p>
            <a:r>
              <a:rPr lang="en-US" dirty="0" err="1"/>
              <a:t>Calendrier</a:t>
            </a:r>
            <a:r>
              <a:rPr lang="en-US" dirty="0"/>
              <a:t> .NET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0CB52B-62B2-44B0-B8F1-EC302FC2F67A}"/>
              </a:ext>
            </a:extLst>
          </p:cNvPr>
          <p:cNvCxnSpPr>
            <a:cxnSpLocks/>
          </p:cNvCxnSpPr>
          <p:nvPr/>
        </p:nvCxnSpPr>
        <p:spPr>
          <a:xfrm flipV="1">
            <a:off x="489098" y="1902292"/>
            <a:ext cx="11398102" cy="9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193663B-974C-48A6-BC5E-BFD0B8F0F387}"/>
              </a:ext>
            </a:extLst>
          </p:cNvPr>
          <p:cNvSpPr/>
          <p:nvPr/>
        </p:nvSpPr>
        <p:spPr>
          <a:xfrm>
            <a:off x="1528557" y="1670635"/>
            <a:ext cx="423097" cy="438108"/>
          </a:xfrm>
          <a:prstGeom prst="ellipse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895504-1D26-46FE-BC67-4AA8B10E96F7}"/>
              </a:ext>
            </a:extLst>
          </p:cNvPr>
          <p:cNvSpPr/>
          <p:nvPr/>
        </p:nvSpPr>
        <p:spPr>
          <a:xfrm>
            <a:off x="3214246" y="1659800"/>
            <a:ext cx="423097" cy="438108"/>
          </a:xfrm>
          <a:prstGeom prst="ellipse">
            <a:avLst/>
          </a:prstGeom>
          <a:solidFill>
            <a:srgbClr val="512BD4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FDEB7E-D543-49AF-A286-FBBFA962C324}"/>
              </a:ext>
            </a:extLst>
          </p:cNvPr>
          <p:cNvSpPr/>
          <p:nvPr/>
        </p:nvSpPr>
        <p:spPr>
          <a:xfrm>
            <a:off x="6578532" y="1667740"/>
            <a:ext cx="423097" cy="438108"/>
          </a:xfrm>
          <a:prstGeom prst="ellipse">
            <a:avLst/>
          </a:prstGeom>
          <a:solidFill>
            <a:srgbClr val="512BD4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9370FF-02D7-4693-B30C-28D4374B1BA0}"/>
              </a:ext>
            </a:extLst>
          </p:cNvPr>
          <p:cNvSpPr/>
          <p:nvPr/>
        </p:nvSpPr>
        <p:spPr>
          <a:xfrm>
            <a:off x="4892842" y="1683238"/>
            <a:ext cx="423097" cy="438108"/>
          </a:xfrm>
          <a:prstGeom prst="ellipse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8FE434-4AC1-4299-861A-0EADD968AFB8}"/>
              </a:ext>
            </a:extLst>
          </p:cNvPr>
          <p:cNvSpPr/>
          <p:nvPr/>
        </p:nvSpPr>
        <p:spPr>
          <a:xfrm>
            <a:off x="8261359" y="1667740"/>
            <a:ext cx="423097" cy="438108"/>
          </a:xfrm>
          <a:prstGeom prst="ellipse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913FE-2E57-4F76-8393-4212E338E89C}"/>
              </a:ext>
            </a:extLst>
          </p:cNvPr>
          <p:cNvSpPr txBox="1"/>
          <p:nvPr/>
        </p:nvSpPr>
        <p:spPr>
          <a:xfrm>
            <a:off x="1001628" y="2870586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Sept 2019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Core 3.0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D910AD-BAF8-4702-A600-19B8C0BDE2D6}"/>
              </a:ext>
            </a:extLst>
          </p:cNvPr>
          <p:cNvCxnSpPr>
            <a:cxnSpLocks/>
            <a:stCxn id="6" idx="4"/>
            <a:endCxn id="13" idx="0"/>
          </p:cNvCxnSpPr>
          <p:nvPr/>
        </p:nvCxnSpPr>
        <p:spPr>
          <a:xfrm>
            <a:off x="1740106" y="2108743"/>
            <a:ext cx="928" cy="76184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B0B96E8-AFE9-464F-AFC2-8DEAE2E88F8D}"/>
              </a:ext>
            </a:extLst>
          </p:cNvPr>
          <p:cNvSpPr txBox="1"/>
          <p:nvPr/>
        </p:nvSpPr>
        <p:spPr>
          <a:xfrm>
            <a:off x="2684455" y="2864320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Nov 2019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Core 3.1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A02A97-9746-4479-9E0C-14ACB856DB56}"/>
              </a:ext>
            </a:extLst>
          </p:cNvPr>
          <p:cNvCxnSpPr>
            <a:cxnSpLocks/>
            <a:stCxn id="7" idx="4"/>
            <a:endCxn id="15" idx="0"/>
          </p:cNvCxnSpPr>
          <p:nvPr/>
        </p:nvCxnSpPr>
        <p:spPr>
          <a:xfrm flipH="1">
            <a:off x="3423861" y="2097908"/>
            <a:ext cx="1934" cy="76641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4C711B2-7F79-4E3E-925B-3A3D3514C277}"/>
              </a:ext>
            </a:extLst>
          </p:cNvPr>
          <p:cNvSpPr/>
          <p:nvPr/>
        </p:nvSpPr>
        <p:spPr>
          <a:xfrm>
            <a:off x="9942818" y="1683238"/>
            <a:ext cx="423097" cy="438108"/>
          </a:xfrm>
          <a:prstGeom prst="ellipse">
            <a:avLst/>
          </a:prstGeom>
          <a:solidFill>
            <a:srgbClr val="512BD4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86EAC8-FA42-4B85-977C-BD1DEBC17DD6}"/>
              </a:ext>
            </a:extLst>
          </p:cNvPr>
          <p:cNvSpPr txBox="1"/>
          <p:nvPr/>
        </p:nvSpPr>
        <p:spPr>
          <a:xfrm>
            <a:off x="4364984" y="2864319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Nov 2020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5.0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20309C1-E35A-4C6A-AF68-E388182BED60}"/>
              </a:ext>
            </a:extLst>
          </p:cNvPr>
          <p:cNvCxnSpPr>
            <a:cxnSpLocks/>
            <a:stCxn id="9" idx="4"/>
            <a:endCxn id="30" idx="0"/>
          </p:cNvCxnSpPr>
          <p:nvPr/>
        </p:nvCxnSpPr>
        <p:spPr>
          <a:xfrm flipH="1">
            <a:off x="5104390" y="2121346"/>
            <a:ext cx="1" cy="74297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6DC9229-80F3-4B1F-9616-7D5F69D69E29}"/>
              </a:ext>
            </a:extLst>
          </p:cNvPr>
          <p:cNvSpPr txBox="1"/>
          <p:nvPr/>
        </p:nvSpPr>
        <p:spPr>
          <a:xfrm>
            <a:off x="6045513" y="2864319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Nov 2021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6.0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LTS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3D1A2D-D20C-450D-AF65-BB54DF202361}"/>
              </a:ext>
            </a:extLst>
          </p:cNvPr>
          <p:cNvCxnSpPr>
            <a:cxnSpLocks/>
            <a:stCxn id="8" idx="4"/>
            <a:endCxn id="37" idx="0"/>
          </p:cNvCxnSpPr>
          <p:nvPr/>
        </p:nvCxnSpPr>
        <p:spPr>
          <a:xfrm flipH="1">
            <a:off x="6784919" y="2105848"/>
            <a:ext cx="5162" cy="75847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1E5FF5E-B26E-4C81-AB70-EF21C8CDFBC2}"/>
              </a:ext>
            </a:extLst>
          </p:cNvPr>
          <p:cNvSpPr txBox="1"/>
          <p:nvPr/>
        </p:nvSpPr>
        <p:spPr>
          <a:xfrm>
            <a:off x="7732818" y="2873028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Nov 2022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7.0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E1932D2-0037-4AC9-9E88-F20364BA0FFB}"/>
              </a:ext>
            </a:extLst>
          </p:cNvPr>
          <p:cNvCxnSpPr>
            <a:cxnSpLocks/>
            <a:stCxn id="10" idx="4"/>
            <a:endCxn id="41" idx="0"/>
          </p:cNvCxnSpPr>
          <p:nvPr/>
        </p:nvCxnSpPr>
        <p:spPr>
          <a:xfrm flipH="1">
            <a:off x="8472224" y="2105848"/>
            <a:ext cx="684" cy="76718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7493468-D54C-4E85-A0F1-07B5758996B1}"/>
              </a:ext>
            </a:extLst>
          </p:cNvPr>
          <p:cNvSpPr txBox="1"/>
          <p:nvPr/>
        </p:nvSpPr>
        <p:spPr>
          <a:xfrm>
            <a:off x="9420123" y="2864319"/>
            <a:ext cx="1478812" cy="1108147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Nov 2023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8.0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LTS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FFA1D2-986C-46C7-B842-D5FBA0BCEDBC}"/>
              </a:ext>
            </a:extLst>
          </p:cNvPr>
          <p:cNvCxnSpPr>
            <a:cxnSpLocks/>
            <a:stCxn id="28" idx="4"/>
            <a:endCxn id="44" idx="0"/>
          </p:cNvCxnSpPr>
          <p:nvPr/>
        </p:nvCxnSpPr>
        <p:spPr>
          <a:xfrm>
            <a:off x="10154367" y="2121346"/>
            <a:ext cx="5162" cy="74297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D89459B0-2B1B-4887-8AE0-E9E3B499DC40}"/>
              </a:ext>
            </a:extLst>
          </p:cNvPr>
          <p:cNvSpPr txBox="1">
            <a:spLocks/>
          </p:cNvSpPr>
          <p:nvPr/>
        </p:nvSpPr>
        <p:spPr>
          <a:xfrm>
            <a:off x="428335" y="4065656"/>
            <a:ext cx="11018838" cy="199439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dirty="0">
                <a:solidFill>
                  <a:schemeClr val="bg1"/>
                </a:solidFill>
                <a:latin typeface="Segoe UI"/>
              </a:rPr>
              <a:t>.NET Core 3.0 - .NET Conf  - </a:t>
            </a:r>
            <a:r>
              <a:rPr lang="en-US" sz="2800" dirty="0" err="1">
                <a:solidFill>
                  <a:schemeClr val="bg1"/>
                </a:solidFill>
                <a:latin typeface="Segoe UI"/>
              </a:rPr>
              <a:t>Septembre</a:t>
            </a:r>
            <a:r>
              <a:rPr lang="en-US" sz="2800" dirty="0">
                <a:solidFill>
                  <a:schemeClr val="bg1"/>
                </a:solidFill>
                <a:latin typeface="Segoe UI"/>
              </a:rPr>
              <a:t> 2019</a:t>
            </a:r>
          </a:p>
          <a:p>
            <a:pPr lvl="0">
              <a:defRPr/>
            </a:pPr>
            <a:r>
              <a:rPr lang="en-US" sz="2800" dirty="0">
                <a:solidFill>
                  <a:schemeClr val="bg1"/>
                </a:solidFill>
                <a:latin typeface="Segoe UI"/>
              </a:rPr>
              <a:t>.NET Core 3.1 - Long Term Support (LTS)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.NET 5.0 -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Novembre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2020</a:t>
            </a:r>
          </a:p>
          <a:p>
            <a:pPr lvl="0">
              <a:defRPr/>
            </a:pPr>
            <a:r>
              <a:rPr lang="fr-FR" sz="2800" dirty="0">
                <a:solidFill>
                  <a:schemeClr val="bg1"/>
                </a:solidFill>
                <a:latin typeface="Segoe UI"/>
              </a:rPr>
              <a:t>Livraisons majeures chaque année, LTS pour les livraisons paires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AF16DE5-A3D8-4BB6-9DFA-D74D95F095E1}"/>
              </a:ext>
            </a:extLst>
          </p:cNvPr>
          <p:cNvGrpSpPr/>
          <p:nvPr/>
        </p:nvGrpSpPr>
        <p:grpSpPr>
          <a:xfrm>
            <a:off x="3960555" y="1496937"/>
            <a:ext cx="682676" cy="682676"/>
            <a:chOff x="4630521" y="6103352"/>
            <a:chExt cx="682676" cy="682676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C1415B7-A14E-4396-AB67-232757EBB483}"/>
                </a:ext>
              </a:extLst>
            </p:cNvPr>
            <p:cNvSpPr/>
            <p:nvPr/>
          </p:nvSpPr>
          <p:spPr bwMode="auto">
            <a:xfrm>
              <a:off x="4659782" y="6254973"/>
              <a:ext cx="480582" cy="487165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44D5767-0063-41EE-9463-8E8E484EB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0521" y="6103352"/>
              <a:ext cx="682676" cy="682676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12D5B4F-EFCA-448D-BC49-372721B5BB5D}"/>
              </a:ext>
            </a:extLst>
          </p:cNvPr>
          <p:cNvSpPr txBox="1"/>
          <p:nvPr/>
        </p:nvSpPr>
        <p:spPr>
          <a:xfrm>
            <a:off x="3388693" y="2051217"/>
            <a:ext cx="1682827" cy="1031203"/>
          </a:xfrm>
          <a:prstGeom prst="rect">
            <a:avLst/>
          </a:prstGeom>
          <a:noFill/>
        </p:spPr>
        <p:txBody>
          <a:bodyPr wrap="square" lIns="179161" tIns="143331" rIns="89606" bIns="143331" rtlCol="0" anchor="t">
            <a:spAutoFit/>
          </a:bodyPr>
          <a:lstStyle/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Mai 2020</a:t>
            </a:r>
          </a:p>
          <a:p>
            <a:pPr marL="0" marR="0" lvl="0" indent="0" algn="ctr" defTabSz="9139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Blazor</a:t>
            </a:r>
            <a:r>
              <a:rPr lang="en-US" sz="16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WebAssembly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4328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30" grpId="0"/>
      <p:bldP spid="37" grpId="0"/>
      <p:bldP spid="41" grpId="0"/>
      <p:bldP spid="44" grpId="0"/>
      <p:bldP spid="27" grpId="0" uiExpand="1" build="p"/>
      <p:bldP spid="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B7541-2400-4E91-A449-A405CB147C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2771" y="621847"/>
            <a:ext cx="8018463" cy="1143000"/>
          </a:xfrm>
        </p:spPr>
        <p:txBody>
          <a:bodyPr/>
          <a:lstStyle/>
          <a:p>
            <a:r>
              <a:rPr lang="fr-CA" sz="4000" dirty="0"/>
              <a:t>Se lancez avec Blazor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F0B3A-F09A-4956-879D-D3AD55ADC59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9875" y="2310266"/>
            <a:ext cx="11652250" cy="3925887"/>
          </a:xfrm>
        </p:spPr>
        <p:txBody>
          <a:bodyPr/>
          <a:lstStyle/>
          <a:p>
            <a:r>
              <a:rPr lang="fr-CA" dirty="0"/>
              <a:t>Allez à </a:t>
            </a:r>
            <a:r>
              <a:rPr lang="fr-CA" dirty="0">
                <a:hlinkClick r:id="rId2"/>
              </a:rPr>
              <a:t>https://blazor.net</a:t>
            </a:r>
            <a:endParaRPr lang="fr-CA" dirty="0"/>
          </a:p>
          <a:p>
            <a:r>
              <a:rPr lang="fr-CA" dirty="0"/>
              <a:t>Installez le .NET </a:t>
            </a:r>
            <a:r>
              <a:rPr lang="fr-CA" dirty="0" err="1"/>
              <a:t>Core</a:t>
            </a:r>
            <a:r>
              <a:rPr lang="fr-CA" dirty="0"/>
              <a:t> 3.1</a:t>
            </a:r>
          </a:p>
          <a:p>
            <a:r>
              <a:rPr lang="fr-CA" dirty="0"/>
              <a:t>Installez le modèle Blazor WebAssembly</a:t>
            </a:r>
          </a:p>
          <a:p>
            <a:r>
              <a:rPr lang="fr-CA" dirty="0"/>
              <a:t>(Windows) Installez le Visual Studio 2019 16.3</a:t>
            </a:r>
          </a:p>
          <a:p>
            <a:r>
              <a:rPr lang="fr-CA" dirty="0"/>
              <a:t>(Mac/Linux) Installez le Visual Studio Code avec l’extension C#</a:t>
            </a:r>
          </a:p>
        </p:txBody>
      </p:sp>
    </p:spTree>
    <p:extLst>
      <p:ext uri="{BB962C8B-B14F-4D97-AF65-F5344CB8AC3E}">
        <p14:creationId xmlns:p14="http://schemas.microsoft.com/office/powerpoint/2010/main" val="2325006241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D01940-2E08-490E-8C0B-3BB8C9C867E4}"/>
              </a:ext>
            </a:extLst>
          </p:cNvPr>
          <p:cNvSpPr txBox="1">
            <a:spLocks/>
          </p:cNvSpPr>
          <p:nvPr/>
        </p:nvSpPr>
        <p:spPr>
          <a:xfrm>
            <a:off x="517070" y="51997"/>
            <a:ext cx="1115785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fr-FR" sz="3600" kern="0" dirty="0">
                <a:solidFill>
                  <a:schemeClr val="bg1"/>
                </a:solidFill>
              </a:rPr>
              <a:t>Construisez votre magasin de pizzas avec Blazor</a:t>
            </a:r>
            <a:endParaRPr lang="en-US" sz="3600" kern="0" dirty="0">
              <a:solidFill>
                <a:schemeClr val="bg1"/>
              </a:solidFill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E9A75455-1AEE-4D84-82FB-A77578E80F5F}"/>
              </a:ext>
            </a:extLst>
          </p:cNvPr>
          <p:cNvSpPr txBox="1"/>
          <p:nvPr/>
        </p:nvSpPr>
        <p:spPr>
          <a:xfrm>
            <a:off x="3065780" y="5816428"/>
            <a:ext cx="6495304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https://aka.ms/blazorworkshop</a:t>
            </a: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08E7007-CF9C-410E-A794-910058FA6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610" y="1767889"/>
            <a:ext cx="7498779" cy="404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42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F53839-EC50-45B6-9528-B16B3366AB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1148" y="370433"/>
            <a:ext cx="8998132" cy="1143000"/>
          </a:xfrm>
        </p:spPr>
        <p:txBody>
          <a:bodyPr/>
          <a:lstStyle/>
          <a:p>
            <a:r>
              <a:rPr lang="fr-CA" sz="4000" dirty="0"/>
              <a:t>La communauté “Awesome Blazor”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436BD-F6BF-4A0B-89D7-791A2BE5441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9875" y="2342923"/>
            <a:ext cx="11652250" cy="5253037"/>
          </a:xfrm>
        </p:spPr>
        <p:txBody>
          <a:bodyPr/>
          <a:lstStyle/>
          <a:p>
            <a:r>
              <a:rPr lang="fr-CA" dirty="0">
                <a:hlinkClick r:id="rId2"/>
              </a:rPr>
              <a:t>https://aka.ms/awesomeblazor</a:t>
            </a:r>
            <a:r>
              <a:rPr lang="fr-CA" dirty="0"/>
              <a:t> </a:t>
            </a:r>
          </a:p>
          <a:p>
            <a:r>
              <a:rPr lang="fr-CA" dirty="0"/>
              <a:t>Composants open-source gratuits et bibliothèques JS compatibles</a:t>
            </a:r>
          </a:p>
          <a:p>
            <a:r>
              <a:rPr lang="fr-CA" dirty="0"/>
              <a:t>Un ton d’applications Blazor</a:t>
            </a:r>
          </a:p>
          <a:p>
            <a:r>
              <a:rPr lang="fr-CA" dirty="0"/>
              <a:t>Articles, vidéos, blogs et autres matériels d’apprentissage</a:t>
            </a:r>
          </a:p>
          <a:p>
            <a:r>
              <a:rPr lang="fr-CA" dirty="0"/>
              <a:t>Clavardez avec la communauté Blazor en Gitter: </a:t>
            </a:r>
            <a:r>
              <a:rPr lang="fr-CA" dirty="0">
                <a:hlinkClick r:id="rId3"/>
              </a:rPr>
              <a:t>https://gitter.im/aspnet/blazor</a:t>
            </a:r>
            <a:endParaRPr lang="fr-CA" dirty="0"/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30158853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FBDA5B1-5AA2-4EC5-9FE6-DEF3EF70130E}"/>
              </a:ext>
            </a:extLst>
          </p:cNvPr>
          <p:cNvGrpSpPr/>
          <p:nvPr/>
        </p:nvGrpSpPr>
        <p:grpSpPr>
          <a:xfrm>
            <a:off x="708946" y="1137367"/>
            <a:ext cx="4748598" cy="4316605"/>
            <a:chOff x="6763966" y="1195735"/>
            <a:chExt cx="4748598" cy="431660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9CD8FE-9D7F-4675-B7C0-1B1DDD54565C}"/>
                </a:ext>
              </a:extLst>
            </p:cNvPr>
            <p:cNvSpPr/>
            <p:nvPr/>
          </p:nvSpPr>
          <p:spPr>
            <a:xfrm>
              <a:off x="6763966" y="1195735"/>
              <a:ext cx="4748598" cy="4316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0DBF84-1FBD-448D-864B-DB205F085E2E}"/>
                </a:ext>
              </a:extLst>
            </p:cNvPr>
            <p:cNvSpPr/>
            <p:nvPr/>
          </p:nvSpPr>
          <p:spPr>
            <a:xfrm>
              <a:off x="6763966" y="1195735"/>
              <a:ext cx="4748598" cy="10045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C9AE64-326B-4F1C-A7C6-5A5F94BF6469}"/>
                </a:ext>
              </a:extLst>
            </p:cNvPr>
            <p:cNvSpPr/>
            <p:nvPr/>
          </p:nvSpPr>
          <p:spPr>
            <a:xfrm>
              <a:off x="7263319" y="1573393"/>
              <a:ext cx="3774150" cy="4095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https://...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509062-C9DE-4F40-92A3-AC90AFCF1410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2EB90E-BA3B-4A89-9AE3-E64D0466A715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BBC40A-6B23-45E6-A1FD-3953238C1114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6FA25A3-6536-4629-B890-D2A6622C4746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69E559E-763B-4A45-BB72-F87D73AD7E30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650567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29F0D7-8713-4865-B393-E72BF526D6B1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910364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E850284-E5DC-48AA-9B2B-EE83FDC0444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780038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49131C-D546-4072-9F34-4F4CE181504B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4499A3F-8816-4E3E-A03A-CF4885C31E46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71246C5-8B2C-40FF-8E07-11F27AC594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DF868B-C29E-42D7-BB0D-94A7414DF34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F5380F-9426-4441-A784-50D7DD20A012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E087D91-68FB-4680-8437-BCF48D636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77D68D4-FC2C-4DE2-B3A6-AAED2E457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34CDE95-F017-428B-8FA6-5A376D0A5E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B46B425-0DB1-49CE-8378-AF201F9DA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DFE1E9DC-A8FD-4C35-BAB4-87CE31AAA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653" y="2576564"/>
            <a:ext cx="955914" cy="10128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94904E-BD8D-42C8-BCF0-DAF626A2A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37" y="2427638"/>
            <a:ext cx="1855154" cy="1310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9009CE-9270-49AA-914F-EE4FF9CD3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606" y="2610050"/>
            <a:ext cx="1091565" cy="94584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C336232-8893-4D94-BAF3-969DCDA6AF22}"/>
              </a:ext>
            </a:extLst>
          </p:cNvPr>
          <p:cNvSpPr/>
          <p:nvPr/>
        </p:nvSpPr>
        <p:spPr>
          <a:xfrm>
            <a:off x="1057995" y="4064041"/>
            <a:ext cx="4050500" cy="945841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952-40B5-4BA2-BE85-F105359DC584}"/>
              </a:ext>
            </a:extLst>
          </p:cNvPr>
          <p:cNvGrpSpPr/>
          <p:nvPr/>
        </p:nvGrpSpPr>
        <p:grpSpPr>
          <a:xfrm rot="21106531">
            <a:off x="5390997" y="2157820"/>
            <a:ext cx="2274957" cy="2542359"/>
            <a:chOff x="4860128" y="2197348"/>
            <a:chExt cx="1590712" cy="2542359"/>
          </a:xfrm>
        </p:grpSpPr>
        <p:pic>
          <p:nvPicPr>
            <p:cNvPr id="21" name="Graphic 20" descr="Line Arrow: Clockwise curve">
              <a:extLst>
                <a:ext uri="{FF2B5EF4-FFF2-40B4-BE49-F238E27FC236}">
                  <a16:creationId xmlns:a16="http://schemas.microsoft.com/office/drawing/2014/main" id="{562C8EDC-19E5-43AB-ADC6-B74F88E1C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200000">
              <a:off x="5052262" y="2197348"/>
              <a:ext cx="1398578" cy="1398578"/>
            </a:xfrm>
            <a:prstGeom prst="rect">
              <a:avLst/>
            </a:prstGeom>
          </p:spPr>
        </p:pic>
        <p:pic>
          <p:nvPicPr>
            <p:cNvPr id="47" name="Graphic 46" descr="Line Arrow: Clockwise curve">
              <a:extLst>
                <a:ext uri="{FF2B5EF4-FFF2-40B4-BE49-F238E27FC236}">
                  <a16:creationId xmlns:a16="http://schemas.microsoft.com/office/drawing/2014/main" id="{9BB20BAA-630C-4C2D-BA43-61EF2EECE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200000" flipH="1" flipV="1">
              <a:off x="4860128" y="3341129"/>
              <a:ext cx="1398578" cy="1398578"/>
            </a:xfrm>
            <a:prstGeom prst="rect">
              <a:avLst/>
            </a:prstGeom>
          </p:spPr>
        </p:pic>
      </p:grpSp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77AE6B43-F085-4A5F-B69C-08B4B3842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37972" y="997626"/>
            <a:ext cx="3738664" cy="373866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274AED7D-40EC-417C-B7AB-CF9A032A32F8}"/>
              </a:ext>
            </a:extLst>
          </p:cNvPr>
          <p:cNvGrpSpPr/>
          <p:nvPr/>
        </p:nvGrpSpPr>
        <p:grpSpPr>
          <a:xfrm>
            <a:off x="7528157" y="2301360"/>
            <a:ext cx="4158294" cy="2767915"/>
            <a:chOff x="435991" y="2301360"/>
            <a:chExt cx="4158294" cy="276791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9978B70-66DE-4E8F-B915-194EDB92D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5991" y="2301360"/>
              <a:ext cx="4158294" cy="27679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C48DCCC-3939-4E9D-95BE-CC99759ECC07}"/>
                </a:ext>
              </a:extLst>
            </p:cNvPr>
            <p:cNvSpPr/>
            <p:nvPr/>
          </p:nvSpPr>
          <p:spPr>
            <a:xfrm>
              <a:off x="590145" y="2575128"/>
              <a:ext cx="3819727" cy="2308698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8C0C3F9-5262-47EE-B139-78DC5721BDC5}"/>
              </a:ext>
            </a:extLst>
          </p:cNvPr>
          <p:cNvGrpSpPr/>
          <p:nvPr/>
        </p:nvGrpSpPr>
        <p:grpSpPr>
          <a:xfrm>
            <a:off x="9003227" y="3425887"/>
            <a:ext cx="1392768" cy="1163498"/>
            <a:chOff x="2476688" y="4553310"/>
            <a:chExt cx="2280129" cy="190479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FA6BA9-9017-4CAF-8D5E-41145FFF9507}"/>
                </a:ext>
              </a:extLst>
            </p:cNvPr>
            <p:cNvSpPr/>
            <p:nvPr/>
          </p:nvSpPr>
          <p:spPr>
            <a:xfrm>
              <a:off x="2664806" y="4553310"/>
              <a:ext cx="1964014" cy="1895502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56C8DAF-B264-48E2-B91D-0A68642CE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76688" y="4955242"/>
              <a:ext cx="2280129" cy="150286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EFCDFC7-4792-4AFB-8DBE-FF22AEC3271B}"/>
              </a:ext>
            </a:extLst>
          </p:cNvPr>
          <p:cNvGrpSpPr/>
          <p:nvPr/>
        </p:nvGrpSpPr>
        <p:grpSpPr>
          <a:xfrm>
            <a:off x="1034063" y="3022105"/>
            <a:ext cx="3838873" cy="791647"/>
            <a:chOff x="1034063" y="3022105"/>
            <a:chExt cx="3838873" cy="79164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217964B-FBCF-4E63-9767-B13344E8484D}"/>
                </a:ext>
              </a:extLst>
            </p:cNvPr>
            <p:cNvGrpSpPr/>
            <p:nvPr/>
          </p:nvGrpSpPr>
          <p:grpSpPr>
            <a:xfrm>
              <a:off x="1034063" y="3022105"/>
              <a:ext cx="935363" cy="791647"/>
              <a:chOff x="809408" y="5164739"/>
              <a:chExt cx="1531302" cy="129602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2970229-9942-4631-B385-67D5C0E07B31}"/>
                  </a:ext>
                </a:extLst>
              </p:cNvPr>
              <p:cNvSpPr/>
              <p:nvPr/>
            </p:nvSpPr>
            <p:spPr>
              <a:xfrm>
                <a:off x="942760" y="5164739"/>
                <a:ext cx="1319004" cy="128674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8B07C769-5715-41FA-91BD-1B5DD3DD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408" y="5451464"/>
                <a:ext cx="1531302" cy="1009297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BFB06E8-7A0D-4DB3-9291-C817FC4102CB}"/>
                </a:ext>
              </a:extLst>
            </p:cNvPr>
            <p:cNvGrpSpPr/>
            <p:nvPr/>
          </p:nvGrpSpPr>
          <p:grpSpPr>
            <a:xfrm>
              <a:off x="2216248" y="3102752"/>
              <a:ext cx="2656688" cy="624681"/>
              <a:chOff x="977953" y="2433131"/>
              <a:chExt cx="6182954" cy="1453829"/>
            </a:xfrm>
            <a:solidFill>
              <a:schemeClr val="tx1"/>
            </a:solidFill>
            <a:effectLst>
              <a:outerShdw blurRad="1651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46E14C2-1C99-4B41-BB44-040955B9015E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7B22F2F-AE9B-4825-A8B3-D457995A1F4A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4BF6DB2-DDFA-48B5-BA82-F2BA48CC86C6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AC37AB4-A5F0-4598-BC03-C67C1DF38111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BAE7E19-D69D-48AA-BF9E-CD7BE17E322C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CCA213E-AB15-45AE-B31E-E534C2AEE7EA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39889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179092-C38B-407D-B57A-4CFD0C82FC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750" y="243840"/>
            <a:ext cx="8018463" cy="1143000"/>
          </a:xfrm>
        </p:spPr>
        <p:txBody>
          <a:bodyPr/>
          <a:lstStyle/>
          <a:p>
            <a:r>
              <a:rPr lang="fr-CA" sz="4000" dirty="0"/>
              <a:t>Sommaire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1FE21D-9E85-41D6-8EF9-DC00AC4F9E3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9750" y="2088198"/>
            <a:ext cx="11652250" cy="3382962"/>
          </a:xfrm>
        </p:spPr>
        <p:txBody>
          <a:bodyPr/>
          <a:lstStyle/>
          <a:p>
            <a:r>
              <a:rPr lang="fr-CA" dirty="0"/>
              <a:t>Serveur Blazor est disponible maintenant avec .NET </a:t>
            </a:r>
            <a:r>
              <a:rPr lang="fr-CA" dirty="0" err="1"/>
              <a:t>Core</a:t>
            </a:r>
            <a:r>
              <a:rPr lang="fr-CA" dirty="0"/>
              <a:t> 3.1</a:t>
            </a:r>
          </a:p>
          <a:p>
            <a:r>
              <a:rPr lang="fr-CA" dirty="0"/>
              <a:t>Construisez des applications web full-stack avec C# et .NET</a:t>
            </a:r>
          </a:p>
          <a:p>
            <a:r>
              <a:rPr lang="fr-CA" dirty="0"/>
              <a:t>Modèle de composants et un Framework IU riche</a:t>
            </a:r>
          </a:p>
          <a:p>
            <a:r>
              <a:rPr lang="fr-CA" dirty="0"/>
              <a:t>Intégration avec des applications ASP.NET Core existantes</a:t>
            </a:r>
          </a:p>
          <a:p>
            <a:r>
              <a:rPr lang="fr-CA" dirty="0"/>
              <a:t>Blazor WebAssembly vient en mai 2020</a:t>
            </a:r>
          </a:p>
          <a:p>
            <a:r>
              <a:rPr lang="fr-CA" dirty="0"/>
              <a:t>Essayez </a:t>
            </a:r>
            <a:r>
              <a:rPr lang="fr-CA" dirty="0" err="1"/>
              <a:t>Blazor</a:t>
            </a:r>
            <a:r>
              <a:rPr lang="fr-CA" dirty="0"/>
              <a:t> Hybride et Native</a:t>
            </a:r>
          </a:p>
        </p:txBody>
      </p:sp>
    </p:spTree>
    <p:extLst>
      <p:ext uri="{BB962C8B-B14F-4D97-AF65-F5344CB8AC3E}">
        <p14:creationId xmlns:p14="http://schemas.microsoft.com/office/powerpoint/2010/main" val="4043740920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D57C-ACF8-496C-9A97-A4D44DEDF7CC}"/>
              </a:ext>
            </a:extLst>
          </p:cNvPr>
          <p:cNvSpPr txBox="1">
            <a:spLocks/>
          </p:cNvSpPr>
          <p:nvPr/>
        </p:nvSpPr>
        <p:spPr>
          <a:xfrm>
            <a:off x="642257" y="365124"/>
            <a:ext cx="801846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fr-CA" sz="4000" kern="0" dirty="0">
                <a:solidFill>
                  <a:schemeClr val="bg1"/>
                </a:solidFill>
              </a:rPr>
              <a:t>Essayez Blazor aujourd’hui!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C6671-070E-45E5-B8EA-322126605524}"/>
              </a:ext>
            </a:extLst>
          </p:cNvPr>
          <p:cNvSpPr txBox="1">
            <a:spLocks/>
          </p:cNvSpPr>
          <p:nvPr/>
        </p:nvSpPr>
        <p:spPr>
          <a:xfrm>
            <a:off x="642257" y="1874839"/>
            <a:ext cx="11652250" cy="404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r>
              <a:rPr lang="fr-CA" kern="0" dirty="0">
                <a:solidFill>
                  <a:schemeClr val="bg1"/>
                </a:solidFill>
              </a:rPr>
              <a:t>Blazor: </a:t>
            </a:r>
            <a:r>
              <a:rPr lang="fr-CA" kern="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https://blazor.net</a:t>
            </a:r>
            <a:r>
              <a:rPr lang="fr-CA" kern="0" dirty="0">
                <a:solidFill>
                  <a:schemeClr val="bg1"/>
                </a:solidFill>
              </a:rPr>
              <a:t> </a:t>
            </a:r>
          </a:p>
          <a:p>
            <a:r>
              <a:rPr lang="fr-CA" kern="0" dirty="0">
                <a:solidFill>
                  <a:schemeClr val="bg1"/>
                </a:solidFill>
              </a:rPr>
              <a:t>Docs: </a:t>
            </a:r>
            <a:r>
              <a:rPr lang="fr-CA" kern="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https://blazor.net/docs</a:t>
            </a:r>
            <a:r>
              <a:rPr lang="fr-CA" kern="0" dirty="0">
                <a:solidFill>
                  <a:schemeClr val="bg1"/>
                </a:solidFill>
              </a:rPr>
              <a:t> </a:t>
            </a:r>
          </a:p>
          <a:p>
            <a:r>
              <a:rPr lang="fr-CA" kern="0" dirty="0">
                <a:solidFill>
                  <a:schemeClr val="bg1"/>
                </a:solidFill>
              </a:rPr>
              <a:t>.NET </a:t>
            </a:r>
            <a:r>
              <a:rPr lang="fr-CA" kern="0" dirty="0" err="1">
                <a:solidFill>
                  <a:schemeClr val="bg1"/>
                </a:solidFill>
              </a:rPr>
              <a:t>Core</a:t>
            </a:r>
            <a:r>
              <a:rPr lang="fr-CA" kern="0" dirty="0">
                <a:solidFill>
                  <a:schemeClr val="bg1"/>
                </a:solidFill>
              </a:rPr>
              <a:t> 3.1: </a:t>
            </a:r>
            <a:r>
              <a:rPr lang="fr-CA" kern="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https://dotnet.microsoft.com/download/dotnet-core/3.1</a:t>
            </a:r>
            <a:r>
              <a:rPr lang="fr-CA" kern="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  <a:p>
            <a:r>
              <a:rPr lang="fr-CA" kern="0" dirty="0">
                <a:solidFill>
                  <a:schemeClr val="bg1"/>
                </a:solidFill>
              </a:rPr>
              <a:t>Visual Studio: </a:t>
            </a:r>
            <a:r>
              <a:rPr lang="fr-CA" kern="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https://visualstudio.com/</a:t>
            </a:r>
            <a:endParaRPr lang="fr-CA" kern="0" dirty="0">
              <a:solidFill>
                <a:schemeClr val="bg1"/>
              </a:solidFill>
            </a:endParaRPr>
          </a:p>
          <a:p>
            <a:r>
              <a:rPr lang="fr-CA" kern="0" dirty="0">
                <a:solidFill>
                  <a:schemeClr val="bg1"/>
                </a:solidFill>
              </a:rPr>
              <a:t>Workshop: </a:t>
            </a:r>
            <a:r>
              <a:rPr lang="fr-CA" kern="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https://aka.ms/blazorworkshop</a:t>
            </a:r>
            <a:r>
              <a:rPr lang="fr-CA" kern="0" dirty="0">
                <a:solidFill>
                  <a:schemeClr val="bg1"/>
                </a:solidFill>
              </a:rPr>
              <a:t> </a:t>
            </a:r>
          </a:p>
          <a:p>
            <a:r>
              <a:rPr lang="fr-CA" kern="0" dirty="0">
                <a:solidFill>
                  <a:schemeClr val="bg1"/>
                </a:solidFill>
              </a:rPr>
              <a:t>Communauté: </a:t>
            </a:r>
            <a:r>
              <a:rPr lang="fr-CA" kern="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https://aka.ms/awesomeblazor</a:t>
            </a:r>
            <a:r>
              <a:rPr lang="fr-CA" kern="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9700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914400" y="1789000"/>
            <a:ext cx="4823200" cy="123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fr-CA" sz="9600" dirty="0"/>
              <a:t>Merci!</a:t>
            </a:r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4294967295"/>
          </p:nvPr>
        </p:nvSpPr>
        <p:spPr>
          <a:xfrm>
            <a:off x="914400" y="3069396"/>
            <a:ext cx="4823200" cy="199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fr-CA" b="1" dirty="0">
                <a:latin typeface="Muli"/>
                <a:ea typeface="Muli"/>
                <a:cs typeface="Muli"/>
                <a:sym typeface="Muli"/>
              </a:rPr>
              <a:t>Questions?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fr-CA" dirty="0"/>
              <a:t>bruno.sonnino@cgi.com</a:t>
            </a:r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200" y="3574701"/>
            <a:ext cx="4228432" cy="25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0019" y="2553307"/>
            <a:ext cx="731600" cy="2130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5879" y="775467"/>
            <a:ext cx="1706267" cy="19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774067" y="274633"/>
            <a:ext cx="80192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Credits</a:t>
            </a:r>
            <a:endParaRPr dirty="0"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78123" y="2117535"/>
            <a:ext cx="10209619" cy="42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2800" dirty="0"/>
              <a:t>Presentation template by </a:t>
            </a:r>
            <a:r>
              <a:rPr lang="en" sz="2800" u="sng" dirty="0">
                <a:solidFill>
                  <a:schemeClr val="hlink"/>
                </a:solidFill>
                <a:hlinkClick r:id="rId3"/>
              </a:rPr>
              <a:t>SlidesCarnival</a:t>
            </a:r>
            <a:endParaRPr lang="en" sz="2800" u="sng" dirty="0">
              <a:solidFill>
                <a:schemeClr val="hlink"/>
              </a:solidFill>
            </a:endParaRPr>
          </a:p>
          <a:p>
            <a:pPr lvl="1"/>
            <a:r>
              <a:rPr lang="pt-BR" sz="2000" dirty="0">
                <a:hlinkClick r:id="rId4"/>
              </a:rPr>
              <a:t>https://www.slidescarnival.com/aliena-free-presentation-template/4597</a:t>
            </a:r>
            <a:endParaRPr sz="2000" dirty="0"/>
          </a:p>
          <a:p>
            <a:pPr>
              <a:spcBef>
                <a:spcPts val="0"/>
              </a:spcBef>
            </a:pPr>
            <a:r>
              <a:rPr lang="en" sz="2800" dirty="0"/>
              <a:t>Photographs </a:t>
            </a:r>
            <a:r>
              <a:rPr lang="en" sz="2800"/>
              <a:t>by </a:t>
            </a:r>
            <a:r>
              <a:rPr lang="en" sz="2800" u="sng">
                <a:solidFill>
                  <a:schemeClr val="hlink"/>
                </a:solidFill>
                <a:hlinkClick r:id="rId5"/>
              </a:rPr>
              <a:t>Unsplash</a:t>
            </a:r>
            <a:endParaRPr lang="en" sz="2800" u="sng" dirty="0">
              <a:solidFill>
                <a:schemeClr val="hlink"/>
              </a:solidFill>
            </a:endParaRPr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 dirty="0"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027B-8B2B-4E43-98E4-694E71D721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52541" y="435627"/>
            <a:ext cx="8018463" cy="628423"/>
          </a:xfrm>
        </p:spPr>
        <p:txBody>
          <a:bodyPr/>
          <a:lstStyle/>
          <a:p>
            <a:r>
              <a:rPr lang="en-US" sz="4400" dirty="0"/>
              <a:t>Blazor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0E85C-F67D-4C60-96CF-FE478C62CD3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9328" y="1219940"/>
            <a:ext cx="11652250" cy="2511425"/>
          </a:xfrm>
        </p:spPr>
        <p:txBody>
          <a:bodyPr/>
          <a:lstStyle/>
          <a:p>
            <a:r>
              <a:rPr lang="fr-CA" sz="3200" dirty="0"/>
              <a:t>Développer des applications web client-side avec .NET au lieu de JavaScript</a:t>
            </a:r>
          </a:p>
          <a:p>
            <a:r>
              <a:rPr lang="fr-CA" sz="3200" dirty="0"/>
              <a:t>Écrire des composants IU web réutilisables avec C# et Razor</a:t>
            </a:r>
          </a:p>
          <a:p>
            <a:r>
              <a:rPr lang="fr-CA" sz="3200" dirty="0"/>
              <a:t>Partager le code .NET code entre le client et le serveur</a:t>
            </a:r>
          </a:p>
          <a:p>
            <a:r>
              <a:rPr lang="fr-CA" sz="3200" dirty="0"/>
              <a:t>Appeler les bibliothèques JavaScript et les APIs du browser si nécessaire</a:t>
            </a:r>
          </a:p>
        </p:txBody>
      </p:sp>
      <p:pic>
        <p:nvPicPr>
          <p:cNvPr id="11" name="Graphic 10" descr="Internet">
            <a:extLst>
              <a:ext uri="{FF2B5EF4-FFF2-40B4-BE49-F238E27FC236}">
                <a16:creationId xmlns:a16="http://schemas.microsoft.com/office/drawing/2014/main" id="{EAE1DC0A-EE0F-4BD6-B259-7505FC7E3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6726" y="4201466"/>
            <a:ext cx="2873188" cy="28731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36D849-DA86-4DA0-83E3-090D0F58368A}"/>
              </a:ext>
            </a:extLst>
          </p:cNvPr>
          <p:cNvSpPr txBox="1"/>
          <p:nvPr/>
        </p:nvSpPr>
        <p:spPr>
          <a:xfrm>
            <a:off x="9783299" y="4998414"/>
            <a:ext cx="1540042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C#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3CFC84-FCAE-4EE2-A438-E93E18EE9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" y="441619"/>
            <a:ext cx="541067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92779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492B469-5648-4C93-9820-8FD5632A3003}"/>
              </a:ext>
            </a:extLst>
          </p:cNvPr>
          <p:cNvSpPr txBox="1"/>
          <p:nvPr/>
        </p:nvSpPr>
        <p:spPr>
          <a:xfrm>
            <a:off x="4645152" y="733212"/>
            <a:ext cx="2903615" cy="3273552"/>
          </a:xfrm>
          <a:prstGeom prst="rect">
            <a:avLst/>
          </a:prstGeom>
          <a:solidFill>
            <a:srgbClr val="7030A0"/>
          </a:solidFill>
        </p:spPr>
        <p:txBody>
          <a:bodyPr wrap="square" lIns="0" tIns="0" rIns="0" bIns="36576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A64D293-30CB-45F7-A3DD-E7605263F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5152" y="2572087"/>
            <a:ext cx="2907792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4249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-0.00013 0.1442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A92AF052-D924-41A2-BC45-803D428BB768}"/>
              </a:ext>
            </a:extLst>
          </p:cNvPr>
          <p:cNvSpPr txBox="1">
            <a:spLocks/>
          </p:cNvSpPr>
          <p:nvPr/>
        </p:nvSpPr>
        <p:spPr>
          <a:xfrm>
            <a:off x="594704" y="263575"/>
            <a:ext cx="10500016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fr-CA" sz="4000" kern="0" dirty="0">
                <a:solidFill>
                  <a:schemeClr val="bg1"/>
                </a:solidFill>
              </a:rPr>
              <a:t>Comment le WebAssembly Blazor travaille</a:t>
            </a:r>
          </a:p>
        </p:txBody>
      </p:sp>
      <p:grpSp>
        <p:nvGrpSpPr>
          <p:cNvPr id="24" name="Group 2">
            <a:extLst>
              <a:ext uri="{FF2B5EF4-FFF2-40B4-BE49-F238E27FC236}">
                <a16:creationId xmlns:a16="http://schemas.microsoft.com/office/drawing/2014/main" id="{822E1E5F-88B1-45A0-B441-8E024A9A9D15}"/>
              </a:ext>
            </a:extLst>
          </p:cNvPr>
          <p:cNvGrpSpPr/>
          <p:nvPr/>
        </p:nvGrpSpPr>
        <p:grpSpPr>
          <a:xfrm>
            <a:off x="3991498" y="2305625"/>
            <a:ext cx="4046299" cy="3358240"/>
            <a:chOff x="6763966" y="1195735"/>
            <a:chExt cx="6758067" cy="4194606"/>
          </a:xfrm>
        </p:grpSpPr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E1205F32-2125-41A5-BFE7-7F3A4E53302D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Rectangle 4">
              <a:extLst>
                <a:ext uri="{FF2B5EF4-FFF2-40B4-BE49-F238E27FC236}">
                  <a16:creationId xmlns:a16="http://schemas.microsoft.com/office/drawing/2014/main" id="{A9A68617-87AB-47E6-B351-19ECB825A033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Rectangle 5">
              <a:extLst>
                <a:ext uri="{FF2B5EF4-FFF2-40B4-BE49-F238E27FC236}">
                  <a16:creationId xmlns:a16="http://schemas.microsoft.com/office/drawing/2014/main" id="{52DDA25A-0BCF-432E-ACC7-AC313053EB6D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2000" b="1" kern="0" dirty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28" name="Rectangle 6">
              <a:extLst>
                <a:ext uri="{FF2B5EF4-FFF2-40B4-BE49-F238E27FC236}">
                  <a16:creationId xmlns:a16="http://schemas.microsoft.com/office/drawing/2014/main" id="{8E138960-C6A6-4985-9F6B-80EC75D5B321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3F5CDA6D-E485-4A06-B4A0-D3D5CA089B15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CD48F9A3-9C33-4490-8FB9-7D411392D29A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Isosceles Triangle 9">
              <a:extLst>
                <a:ext uri="{FF2B5EF4-FFF2-40B4-BE49-F238E27FC236}">
                  <a16:creationId xmlns:a16="http://schemas.microsoft.com/office/drawing/2014/main" id="{4139859F-8B35-46C2-95E0-C2194309DDA1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32" name="Straight Connector 10">
              <a:extLst>
                <a:ext uri="{FF2B5EF4-FFF2-40B4-BE49-F238E27FC236}">
                  <a16:creationId xmlns:a16="http://schemas.microsoft.com/office/drawing/2014/main" id="{05B7D1AD-48E7-43B7-AFE5-60AAC61A71D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33" name="Straight Connector 11">
              <a:extLst>
                <a:ext uri="{FF2B5EF4-FFF2-40B4-BE49-F238E27FC236}">
                  <a16:creationId xmlns:a16="http://schemas.microsoft.com/office/drawing/2014/main" id="{E1CD2BA9-7330-4A22-8080-7022E3FA3455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34" name="Straight Connector 12">
              <a:extLst>
                <a:ext uri="{FF2B5EF4-FFF2-40B4-BE49-F238E27FC236}">
                  <a16:creationId xmlns:a16="http://schemas.microsoft.com/office/drawing/2014/main" id="{55FD4527-4B96-4914-9EFA-4D0159C4D1F1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35" name="Group 13">
              <a:extLst>
                <a:ext uri="{FF2B5EF4-FFF2-40B4-BE49-F238E27FC236}">
                  <a16:creationId xmlns:a16="http://schemas.microsoft.com/office/drawing/2014/main" id="{7DCE59A6-F5E3-4179-B9C2-665CF3C6FE21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42" name="Straight Connector 20">
                <a:extLst>
                  <a:ext uri="{FF2B5EF4-FFF2-40B4-BE49-F238E27FC236}">
                    <a16:creationId xmlns:a16="http://schemas.microsoft.com/office/drawing/2014/main" id="{51A7222E-C6E6-437D-B69B-D4CEC5C676C8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3" name="Straight Connector 21">
                <a:extLst>
                  <a:ext uri="{FF2B5EF4-FFF2-40B4-BE49-F238E27FC236}">
                    <a16:creationId xmlns:a16="http://schemas.microsoft.com/office/drawing/2014/main" id="{517479BA-A41C-40AD-9C93-3741BB6549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36" name="Straight Connector 14">
              <a:extLst>
                <a:ext uri="{FF2B5EF4-FFF2-40B4-BE49-F238E27FC236}">
                  <a16:creationId xmlns:a16="http://schemas.microsoft.com/office/drawing/2014/main" id="{FCB92DD0-F0FF-4EF7-A43D-FA2B172BF683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37" name="Group 15">
              <a:extLst>
                <a:ext uri="{FF2B5EF4-FFF2-40B4-BE49-F238E27FC236}">
                  <a16:creationId xmlns:a16="http://schemas.microsoft.com/office/drawing/2014/main" id="{C227DB76-6300-40C5-AA7E-BDD2B8290FF6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38" name="Straight Connector 16">
                <a:extLst>
                  <a:ext uri="{FF2B5EF4-FFF2-40B4-BE49-F238E27FC236}">
                    <a16:creationId xmlns:a16="http://schemas.microsoft.com/office/drawing/2014/main" id="{21DD8D58-CCFE-4D2C-9A57-B75B86B15B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9" name="Straight Connector 17">
                <a:extLst>
                  <a:ext uri="{FF2B5EF4-FFF2-40B4-BE49-F238E27FC236}">
                    <a16:creationId xmlns:a16="http://schemas.microsoft.com/office/drawing/2014/main" id="{CF783861-AFBC-48E1-A2B9-BAB198CB33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0" name="Straight Connector 18">
                <a:extLst>
                  <a:ext uri="{FF2B5EF4-FFF2-40B4-BE49-F238E27FC236}">
                    <a16:creationId xmlns:a16="http://schemas.microsoft.com/office/drawing/2014/main" id="{37E490F1-B134-485E-B885-3BC2C933C8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1" name="Straight Connector 19">
                <a:extLst>
                  <a:ext uri="{FF2B5EF4-FFF2-40B4-BE49-F238E27FC236}">
                    <a16:creationId xmlns:a16="http://schemas.microsoft.com/office/drawing/2014/main" id="{40EF3186-5AFD-479A-A39D-8CB94632CA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44" name="Rectangle 22">
            <a:extLst>
              <a:ext uri="{FF2B5EF4-FFF2-40B4-BE49-F238E27FC236}">
                <a16:creationId xmlns:a16="http://schemas.microsoft.com/office/drawing/2014/main" id="{DD117AC1-25D6-4253-9F58-1C3C22BDA3E7}"/>
              </a:ext>
            </a:extLst>
          </p:cNvPr>
          <p:cNvSpPr/>
          <p:nvPr/>
        </p:nvSpPr>
        <p:spPr>
          <a:xfrm>
            <a:off x="6873271" y="4056047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45" name="Group 24">
            <a:extLst>
              <a:ext uri="{FF2B5EF4-FFF2-40B4-BE49-F238E27FC236}">
                <a16:creationId xmlns:a16="http://schemas.microsoft.com/office/drawing/2014/main" id="{1516B7F7-057A-4114-95A2-9B2501B3E2AC}"/>
              </a:ext>
            </a:extLst>
          </p:cNvPr>
          <p:cNvGrpSpPr/>
          <p:nvPr/>
        </p:nvGrpSpPr>
        <p:grpSpPr>
          <a:xfrm>
            <a:off x="4183799" y="3299640"/>
            <a:ext cx="2259720" cy="2123864"/>
            <a:chOff x="784337" y="2208439"/>
            <a:chExt cx="2259720" cy="2123864"/>
          </a:xfrm>
        </p:grpSpPr>
        <p:sp>
          <p:nvSpPr>
            <p:cNvPr id="46" name="Rectangle: Rounded Corners 28">
              <a:extLst>
                <a:ext uri="{FF2B5EF4-FFF2-40B4-BE49-F238E27FC236}">
                  <a16:creationId xmlns:a16="http://schemas.microsoft.com/office/drawing/2014/main" id="{8B7DB723-3092-4F98-B7CD-DF4BBCC67A44}"/>
                </a:ext>
              </a:extLst>
            </p:cNvPr>
            <p:cNvSpPr/>
            <p:nvPr/>
          </p:nvSpPr>
          <p:spPr>
            <a:xfrm>
              <a:off x="784337" y="2208439"/>
              <a:ext cx="2259720" cy="2123864"/>
            </a:xfrm>
            <a:prstGeom prst="roundRect">
              <a:avLst>
                <a:gd name="adj" fmla="val 6024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47" name="Group 29">
              <a:extLst>
                <a:ext uri="{FF2B5EF4-FFF2-40B4-BE49-F238E27FC236}">
                  <a16:creationId xmlns:a16="http://schemas.microsoft.com/office/drawing/2014/main" id="{8F875059-A77A-4FA8-BB3D-7FD37248942E}"/>
                </a:ext>
              </a:extLst>
            </p:cNvPr>
            <p:cNvGrpSpPr/>
            <p:nvPr/>
          </p:nvGrpSpPr>
          <p:grpSpPr>
            <a:xfrm>
              <a:off x="1204474" y="2411592"/>
              <a:ext cx="1442545" cy="339191"/>
              <a:chOff x="977953" y="2433131"/>
              <a:chExt cx="6182954" cy="1453829"/>
            </a:xfrm>
            <a:solidFill>
              <a:sysClr val="windowText" lastClr="000000"/>
            </a:solidFill>
            <a:effectLst/>
          </p:grpSpPr>
          <p:sp>
            <p:nvSpPr>
              <p:cNvPr id="48" name="Freeform: Shape 30">
                <a:extLst>
                  <a:ext uri="{FF2B5EF4-FFF2-40B4-BE49-F238E27FC236}">
                    <a16:creationId xmlns:a16="http://schemas.microsoft.com/office/drawing/2014/main" id="{25E15DBF-3DD2-43B1-BC09-5C30DA3F9114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49" name="Freeform: Shape 31">
                <a:extLst>
                  <a:ext uri="{FF2B5EF4-FFF2-40B4-BE49-F238E27FC236}">
                    <a16:creationId xmlns:a16="http://schemas.microsoft.com/office/drawing/2014/main" id="{47C831E0-3C75-467F-BF7F-FCE6C50EB72D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0" name="Freeform: Shape 32">
                <a:extLst>
                  <a:ext uri="{FF2B5EF4-FFF2-40B4-BE49-F238E27FC236}">
                    <a16:creationId xmlns:a16="http://schemas.microsoft.com/office/drawing/2014/main" id="{0EC0E0AC-F880-4C9D-8954-F51228096A69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1" name="Freeform: Shape 33">
                <a:extLst>
                  <a:ext uri="{FF2B5EF4-FFF2-40B4-BE49-F238E27FC236}">
                    <a16:creationId xmlns:a16="http://schemas.microsoft.com/office/drawing/2014/main" id="{518521AC-09FB-40DB-B68F-497BA6E49032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2" name="Freeform: Shape 34">
                <a:extLst>
                  <a:ext uri="{FF2B5EF4-FFF2-40B4-BE49-F238E27FC236}">
                    <a16:creationId xmlns:a16="http://schemas.microsoft.com/office/drawing/2014/main" id="{95BD0AFB-A19A-4B60-A239-8918CCFAF5F1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3" name="Freeform: Shape 35">
                <a:extLst>
                  <a:ext uri="{FF2B5EF4-FFF2-40B4-BE49-F238E27FC236}">
                    <a16:creationId xmlns:a16="http://schemas.microsoft.com/office/drawing/2014/main" id="{4C9AE752-2690-48AB-9F00-EA48D968A4C5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</p:grpSp>
      <p:sp>
        <p:nvSpPr>
          <p:cNvPr id="54" name="Rectangle 25">
            <a:extLst>
              <a:ext uri="{FF2B5EF4-FFF2-40B4-BE49-F238E27FC236}">
                <a16:creationId xmlns:a16="http://schemas.microsoft.com/office/drawing/2014/main" id="{B9C4FE01-A110-4A2F-BCFC-0C6A3EE0A061}"/>
              </a:ext>
            </a:extLst>
          </p:cNvPr>
          <p:cNvSpPr/>
          <p:nvPr/>
        </p:nvSpPr>
        <p:spPr>
          <a:xfrm>
            <a:off x="4289564" y="3975580"/>
            <a:ext cx="2048189" cy="41672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Razor Components</a:t>
            </a:r>
          </a:p>
        </p:txBody>
      </p:sp>
      <p:sp>
        <p:nvSpPr>
          <p:cNvPr id="55" name="Rectangle 26">
            <a:extLst>
              <a:ext uri="{FF2B5EF4-FFF2-40B4-BE49-F238E27FC236}">
                <a16:creationId xmlns:a16="http://schemas.microsoft.com/office/drawing/2014/main" id="{5FDDBC9F-3848-4DBA-B250-9D1C387F5210}"/>
              </a:ext>
            </a:extLst>
          </p:cNvPr>
          <p:cNvSpPr/>
          <p:nvPr/>
        </p:nvSpPr>
        <p:spPr>
          <a:xfrm>
            <a:off x="4289564" y="4422044"/>
            <a:ext cx="2048189" cy="29087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</a:t>
            </a:r>
          </a:p>
        </p:txBody>
      </p:sp>
      <p:sp>
        <p:nvSpPr>
          <p:cNvPr id="56" name="Rectangle 27">
            <a:extLst>
              <a:ext uri="{FF2B5EF4-FFF2-40B4-BE49-F238E27FC236}">
                <a16:creationId xmlns:a16="http://schemas.microsoft.com/office/drawing/2014/main" id="{C844A8C5-5910-43A2-8F2A-9C54382E95C7}"/>
              </a:ext>
            </a:extLst>
          </p:cNvPr>
          <p:cNvSpPr/>
          <p:nvPr/>
        </p:nvSpPr>
        <p:spPr>
          <a:xfrm>
            <a:off x="4289564" y="4747019"/>
            <a:ext cx="2048189" cy="403557"/>
          </a:xfrm>
          <a:prstGeom prst="rect">
            <a:avLst/>
          </a:prstGeom>
          <a:solidFill>
            <a:srgbClr val="654FF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WebAssembly</a:t>
            </a:r>
          </a:p>
        </p:txBody>
      </p:sp>
      <p:pic>
        <p:nvPicPr>
          <p:cNvPr id="57" name="Graphic 36" descr="Line Arrow: Clockwise curve">
            <a:extLst>
              <a:ext uri="{FF2B5EF4-FFF2-40B4-BE49-F238E27FC236}">
                <a16:creationId xmlns:a16="http://schemas.microsoft.com/office/drawing/2014/main" id="{D20F3931-7CA8-4E87-90FE-7523FFE87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982218" flipV="1">
            <a:off x="6460932" y="3942713"/>
            <a:ext cx="351788" cy="575702"/>
          </a:xfrm>
          <a:prstGeom prst="rect">
            <a:avLst/>
          </a:prstGeom>
        </p:spPr>
      </p:pic>
      <p:pic>
        <p:nvPicPr>
          <p:cNvPr id="58" name="Graphic 37" descr="Line Arrow: Clockwise curve">
            <a:extLst>
              <a:ext uri="{FF2B5EF4-FFF2-40B4-BE49-F238E27FC236}">
                <a16:creationId xmlns:a16="http://schemas.microsoft.com/office/drawing/2014/main" id="{E6F13357-71CB-41E7-B542-C198A60ED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846488" flipV="1">
            <a:off x="6511297" y="4204100"/>
            <a:ext cx="351788" cy="57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1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4" grpId="0" animBg="1"/>
      <p:bldP spid="55" grpId="0" animBg="1"/>
      <p:bldP spid="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287A-DDFD-4A4C-9E92-239E1E9873C2}"/>
              </a:ext>
            </a:extLst>
          </p:cNvPr>
          <p:cNvSpPr txBox="1">
            <a:spLocks/>
          </p:cNvSpPr>
          <p:nvPr/>
        </p:nvSpPr>
        <p:spPr>
          <a:xfrm>
            <a:off x="536575" y="267153"/>
            <a:ext cx="11655425" cy="90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fr-CA" sz="4000" kern="0" dirty="0">
                <a:solidFill>
                  <a:schemeClr val="bg1"/>
                </a:solidFill>
              </a:rPr>
              <a:t>Blazor dans le client ou le serveur</a:t>
            </a:r>
          </a:p>
        </p:txBody>
      </p:sp>
      <p:grpSp>
        <p:nvGrpSpPr>
          <p:cNvPr id="3" name="Group 38">
            <a:extLst>
              <a:ext uri="{FF2B5EF4-FFF2-40B4-BE49-F238E27FC236}">
                <a16:creationId xmlns:a16="http://schemas.microsoft.com/office/drawing/2014/main" id="{3579DAEA-3683-480E-8AE4-3EDE0EA8DB5E}"/>
              </a:ext>
            </a:extLst>
          </p:cNvPr>
          <p:cNvGrpSpPr/>
          <p:nvPr/>
        </p:nvGrpSpPr>
        <p:grpSpPr>
          <a:xfrm>
            <a:off x="523468" y="2305623"/>
            <a:ext cx="4046299" cy="3358240"/>
            <a:chOff x="6763966" y="1195735"/>
            <a:chExt cx="6758067" cy="4194606"/>
          </a:xfrm>
        </p:grpSpPr>
        <p:sp>
          <p:nvSpPr>
            <p:cNvPr id="4" name="Rectangle 39">
              <a:extLst>
                <a:ext uri="{FF2B5EF4-FFF2-40B4-BE49-F238E27FC236}">
                  <a16:creationId xmlns:a16="http://schemas.microsoft.com/office/drawing/2014/main" id="{ED6C2B52-D671-45D1-939A-D0180291FF59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fr-C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Rectangle 40">
              <a:extLst>
                <a:ext uri="{FF2B5EF4-FFF2-40B4-BE49-F238E27FC236}">
                  <a16:creationId xmlns:a16="http://schemas.microsoft.com/office/drawing/2014/main" id="{AE036F2F-1992-4633-A394-AFD6CE366CD0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fr-C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41">
              <a:extLst>
                <a:ext uri="{FF2B5EF4-FFF2-40B4-BE49-F238E27FC236}">
                  <a16:creationId xmlns:a16="http://schemas.microsoft.com/office/drawing/2014/main" id="{1E73641F-DFB4-4D5C-A25B-0E2031EB6FC6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fr-CA" sz="2000" b="1" kern="0" dirty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7" name="Rectangle 42">
              <a:extLst>
                <a:ext uri="{FF2B5EF4-FFF2-40B4-BE49-F238E27FC236}">
                  <a16:creationId xmlns:a16="http://schemas.microsoft.com/office/drawing/2014/main" id="{AEE27FBE-11CA-419D-BF8B-6B19D3FB6176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fr-C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Rectangle 43">
              <a:extLst>
                <a:ext uri="{FF2B5EF4-FFF2-40B4-BE49-F238E27FC236}">
                  <a16:creationId xmlns:a16="http://schemas.microsoft.com/office/drawing/2014/main" id="{C4301FFD-F550-497B-879E-F6258FD4F81D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fr-C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AB78F26A-400A-4DD0-96AC-24BB71F90EA1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fr-C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Isosceles Triangle 45">
              <a:extLst>
                <a:ext uri="{FF2B5EF4-FFF2-40B4-BE49-F238E27FC236}">
                  <a16:creationId xmlns:a16="http://schemas.microsoft.com/office/drawing/2014/main" id="{4E582A00-1ACD-4B47-B90E-59D0E3170F41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fr-C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1" name="Straight Connector 46">
              <a:extLst>
                <a:ext uri="{FF2B5EF4-FFF2-40B4-BE49-F238E27FC236}">
                  <a16:creationId xmlns:a16="http://schemas.microsoft.com/office/drawing/2014/main" id="{9F3382BB-C4CA-432A-8F99-5B3A8B140790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2" name="Straight Connector 47">
              <a:extLst>
                <a:ext uri="{FF2B5EF4-FFF2-40B4-BE49-F238E27FC236}">
                  <a16:creationId xmlns:a16="http://schemas.microsoft.com/office/drawing/2014/main" id="{6CC97103-AAC4-421E-9D8E-B8491EE4D8F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3" name="Straight Connector 48">
              <a:extLst>
                <a:ext uri="{FF2B5EF4-FFF2-40B4-BE49-F238E27FC236}">
                  <a16:creationId xmlns:a16="http://schemas.microsoft.com/office/drawing/2014/main" id="{2C39F7F7-ED54-424C-BA0A-7C5506684077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4" name="Group 49">
              <a:extLst>
                <a:ext uri="{FF2B5EF4-FFF2-40B4-BE49-F238E27FC236}">
                  <a16:creationId xmlns:a16="http://schemas.microsoft.com/office/drawing/2014/main" id="{0FA1D762-D860-426E-A40C-F11D128C8B80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21" name="Straight Connector 56">
                <a:extLst>
                  <a:ext uri="{FF2B5EF4-FFF2-40B4-BE49-F238E27FC236}">
                    <a16:creationId xmlns:a16="http://schemas.microsoft.com/office/drawing/2014/main" id="{22D091D7-0B25-4BAB-867B-DD170B0588FC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2" name="Straight Connector 57">
                <a:extLst>
                  <a:ext uri="{FF2B5EF4-FFF2-40B4-BE49-F238E27FC236}">
                    <a16:creationId xmlns:a16="http://schemas.microsoft.com/office/drawing/2014/main" id="{9F7BA52E-E354-42C2-A88C-E9B97B3F39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15" name="Straight Connector 50">
              <a:extLst>
                <a:ext uri="{FF2B5EF4-FFF2-40B4-BE49-F238E27FC236}">
                  <a16:creationId xmlns:a16="http://schemas.microsoft.com/office/drawing/2014/main" id="{D99F61BD-4451-4A55-8816-061B5A423C91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16" name="Group 51">
              <a:extLst>
                <a:ext uri="{FF2B5EF4-FFF2-40B4-BE49-F238E27FC236}">
                  <a16:creationId xmlns:a16="http://schemas.microsoft.com/office/drawing/2014/main" id="{926E8CB5-1B3D-47D2-A701-DC0407C30B3D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17" name="Straight Connector 52">
                <a:extLst>
                  <a:ext uri="{FF2B5EF4-FFF2-40B4-BE49-F238E27FC236}">
                    <a16:creationId xmlns:a16="http://schemas.microsoft.com/office/drawing/2014/main" id="{3A602166-86F1-48D1-8613-133D997505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" name="Straight Connector 53">
                <a:extLst>
                  <a:ext uri="{FF2B5EF4-FFF2-40B4-BE49-F238E27FC236}">
                    <a16:creationId xmlns:a16="http://schemas.microsoft.com/office/drawing/2014/main" id="{E98D70DE-4F42-4D7F-9F65-3A2A9F396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" name="Straight Connector 54">
                <a:extLst>
                  <a:ext uri="{FF2B5EF4-FFF2-40B4-BE49-F238E27FC236}">
                    <a16:creationId xmlns:a16="http://schemas.microsoft.com/office/drawing/2014/main" id="{363F8785-5750-4E4E-BCE4-CB5FA3C3D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" name="Straight Connector 55">
                <a:extLst>
                  <a:ext uri="{FF2B5EF4-FFF2-40B4-BE49-F238E27FC236}">
                    <a16:creationId xmlns:a16="http://schemas.microsoft.com/office/drawing/2014/main" id="{A86DE185-7A0A-428D-8AF3-110F415519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3" name="Rectangle 58">
            <a:extLst>
              <a:ext uri="{FF2B5EF4-FFF2-40B4-BE49-F238E27FC236}">
                <a16:creationId xmlns:a16="http://schemas.microsoft.com/office/drawing/2014/main" id="{1832890C-4C53-4F95-9746-14193E01615B}"/>
              </a:ext>
            </a:extLst>
          </p:cNvPr>
          <p:cNvSpPr/>
          <p:nvPr/>
        </p:nvSpPr>
        <p:spPr>
          <a:xfrm>
            <a:off x="3405241" y="4056045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fr-CA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fr-CA" sz="3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24" name="Group 59">
            <a:extLst>
              <a:ext uri="{FF2B5EF4-FFF2-40B4-BE49-F238E27FC236}">
                <a16:creationId xmlns:a16="http://schemas.microsoft.com/office/drawing/2014/main" id="{BE9CF982-B2CB-4FDF-B174-AE8A2FE522C2}"/>
              </a:ext>
            </a:extLst>
          </p:cNvPr>
          <p:cNvGrpSpPr/>
          <p:nvPr/>
        </p:nvGrpSpPr>
        <p:grpSpPr>
          <a:xfrm>
            <a:off x="715769" y="3299638"/>
            <a:ext cx="2259720" cy="2123864"/>
            <a:chOff x="2044967" y="2687833"/>
            <a:chExt cx="2259720" cy="2123864"/>
          </a:xfrm>
        </p:grpSpPr>
        <p:grpSp>
          <p:nvGrpSpPr>
            <p:cNvPr id="25" name="Group 60">
              <a:extLst>
                <a:ext uri="{FF2B5EF4-FFF2-40B4-BE49-F238E27FC236}">
                  <a16:creationId xmlns:a16="http://schemas.microsoft.com/office/drawing/2014/main" id="{2E7969A3-36CD-41F6-AC6D-AC00F1DD738A}"/>
                </a:ext>
              </a:extLst>
            </p:cNvPr>
            <p:cNvGrpSpPr/>
            <p:nvPr/>
          </p:nvGrpSpPr>
          <p:grpSpPr>
            <a:xfrm>
              <a:off x="2044967" y="2687833"/>
              <a:ext cx="2259720" cy="2123864"/>
              <a:chOff x="784337" y="2208439"/>
              <a:chExt cx="2259720" cy="2123864"/>
            </a:xfrm>
          </p:grpSpPr>
          <p:sp>
            <p:nvSpPr>
              <p:cNvPr id="29" name="Rectangle: Rounded Corners 64">
                <a:extLst>
                  <a:ext uri="{FF2B5EF4-FFF2-40B4-BE49-F238E27FC236}">
                    <a16:creationId xmlns:a16="http://schemas.microsoft.com/office/drawing/2014/main" id="{33BE056B-9FF0-41CD-8404-FBCAC9F61869}"/>
                  </a:ext>
                </a:extLst>
              </p:cNvPr>
              <p:cNvSpPr/>
              <p:nvPr/>
            </p:nvSpPr>
            <p:spPr>
              <a:xfrm>
                <a:off x="784337" y="2208439"/>
                <a:ext cx="2259720" cy="2123864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A" sz="18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30" name="Group 65">
                <a:extLst>
                  <a:ext uri="{FF2B5EF4-FFF2-40B4-BE49-F238E27FC236}">
                    <a16:creationId xmlns:a16="http://schemas.microsoft.com/office/drawing/2014/main" id="{2781679E-ABED-407E-8277-5B913FD8AB23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31" name="Freeform: Shape 66">
                  <a:extLst>
                    <a:ext uri="{FF2B5EF4-FFF2-40B4-BE49-F238E27FC236}">
                      <a16:creationId xmlns:a16="http://schemas.microsoft.com/office/drawing/2014/main" id="{F3CFCBD9-DEE7-4CB6-AB9F-7979089E0A8E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CA" sz="1800" b="0" i="0" u="none" strike="noStrike" kern="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32" name="Freeform: Shape 67">
                  <a:extLst>
                    <a:ext uri="{FF2B5EF4-FFF2-40B4-BE49-F238E27FC236}">
                      <a16:creationId xmlns:a16="http://schemas.microsoft.com/office/drawing/2014/main" id="{650E25FC-9B88-4EA7-8A13-DD89DA38F87C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CA" sz="1800" b="0" i="0" u="none" strike="noStrike" kern="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33" name="Freeform: Shape 68">
                  <a:extLst>
                    <a:ext uri="{FF2B5EF4-FFF2-40B4-BE49-F238E27FC236}">
                      <a16:creationId xmlns:a16="http://schemas.microsoft.com/office/drawing/2014/main" id="{B513B4BC-66C0-49E9-9B23-06601DE59B13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CA" sz="1800" b="0" i="0" u="none" strike="noStrike" kern="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34" name="Freeform: Shape 69">
                  <a:extLst>
                    <a:ext uri="{FF2B5EF4-FFF2-40B4-BE49-F238E27FC236}">
                      <a16:creationId xmlns:a16="http://schemas.microsoft.com/office/drawing/2014/main" id="{029C23F6-7535-4F7C-9C77-867DA9346018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CA" sz="1800" b="0" i="0" u="none" strike="noStrike" kern="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35" name="Freeform: Shape 70">
                  <a:extLst>
                    <a:ext uri="{FF2B5EF4-FFF2-40B4-BE49-F238E27FC236}">
                      <a16:creationId xmlns:a16="http://schemas.microsoft.com/office/drawing/2014/main" id="{3B073549-FB66-4F1B-B9BB-FFB9342B3378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CA" sz="1800" b="0" i="0" u="none" strike="noStrike" kern="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36" name="Freeform: Shape 71">
                  <a:extLst>
                    <a:ext uri="{FF2B5EF4-FFF2-40B4-BE49-F238E27FC236}">
                      <a16:creationId xmlns:a16="http://schemas.microsoft.com/office/drawing/2014/main" id="{BED4ED2E-5166-4B43-A26B-DCDD139ECA2F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CA" sz="1800" b="0" i="0" u="none" strike="noStrike" kern="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26" name="Rectangle 61">
              <a:extLst>
                <a:ext uri="{FF2B5EF4-FFF2-40B4-BE49-F238E27FC236}">
                  <a16:creationId xmlns:a16="http://schemas.microsoft.com/office/drawing/2014/main" id="{497B4C88-22D1-4D3E-966A-FEE0B646DD7C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8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27" name="Rectangle 62">
              <a:extLst>
                <a:ext uri="{FF2B5EF4-FFF2-40B4-BE49-F238E27FC236}">
                  <a16:creationId xmlns:a16="http://schemas.microsoft.com/office/drawing/2014/main" id="{B6553446-003E-4894-BFF9-428A32CE8814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8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  <p:sp>
          <p:nvSpPr>
            <p:cNvPr id="28" name="Rectangle 63">
              <a:extLst>
                <a:ext uri="{FF2B5EF4-FFF2-40B4-BE49-F238E27FC236}">
                  <a16:creationId xmlns:a16="http://schemas.microsoft.com/office/drawing/2014/main" id="{6984BE3A-105F-4903-8ACD-3F7D25D397FF}"/>
                </a:ext>
              </a:extLst>
            </p:cNvPr>
            <p:cNvSpPr/>
            <p:nvPr/>
          </p:nvSpPr>
          <p:spPr>
            <a:xfrm>
              <a:off x="2150732" y="4135212"/>
              <a:ext cx="2048189" cy="403557"/>
            </a:xfrm>
            <a:prstGeom prst="rect">
              <a:avLst/>
            </a:prstGeom>
            <a:solidFill>
              <a:srgbClr val="654FF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8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WebAssembly</a:t>
              </a:r>
            </a:p>
          </p:txBody>
        </p:sp>
      </p:grpSp>
      <p:pic>
        <p:nvPicPr>
          <p:cNvPr id="37" name="Graphic 72" descr="Line Arrow: Clockwise curve">
            <a:extLst>
              <a:ext uri="{FF2B5EF4-FFF2-40B4-BE49-F238E27FC236}">
                <a16:creationId xmlns:a16="http://schemas.microsoft.com/office/drawing/2014/main" id="{179A77F3-AA5B-4483-BACC-C8A4A0377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7617782" flipH="1" flipV="1">
            <a:off x="3053862" y="3942711"/>
            <a:ext cx="351788" cy="575702"/>
          </a:xfrm>
          <a:prstGeom prst="rect">
            <a:avLst/>
          </a:prstGeom>
        </p:spPr>
      </p:pic>
      <p:pic>
        <p:nvPicPr>
          <p:cNvPr id="38" name="Graphic 73" descr="Line Arrow: Clockwise curve">
            <a:extLst>
              <a:ext uri="{FF2B5EF4-FFF2-40B4-BE49-F238E27FC236}">
                <a16:creationId xmlns:a16="http://schemas.microsoft.com/office/drawing/2014/main" id="{180911DF-CE34-40BB-8A21-5A01FBF99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753512" flipH="1" flipV="1">
            <a:off x="2982307" y="4204098"/>
            <a:ext cx="351788" cy="575702"/>
          </a:xfrm>
          <a:prstGeom prst="rect">
            <a:avLst/>
          </a:prstGeom>
        </p:spPr>
      </p:pic>
      <p:pic>
        <p:nvPicPr>
          <p:cNvPr id="39" name="Graphic 107" descr="Server">
            <a:extLst>
              <a:ext uri="{FF2B5EF4-FFF2-40B4-BE49-F238E27FC236}">
                <a16:creationId xmlns:a16="http://schemas.microsoft.com/office/drawing/2014/main" id="{F7377C72-4DDA-4CC1-AECD-051B44D0E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1009" y="1960114"/>
            <a:ext cx="3532339" cy="3310456"/>
          </a:xfrm>
          <a:prstGeom prst="rect">
            <a:avLst/>
          </a:prstGeom>
        </p:spPr>
      </p:pic>
      <p:grpSp>
        <p:nvGrpSpPr>
          <p:cNvPr id="40" name="Group 2">
            <a:extLst>
              <a:ext uri="{FF2B5EF4-FFF2-40B4-BE49-F238E27FC236}">
                <a16:creationId xmlns:a16="http://schemas.microsoft.com/office/drawing/2014/main" id="{A6547FFB-0BFC-4E6F-A321-FA0E9E1892C5}"/>
              </a:ext>
            </a:extLst>
          </p:cNvPr>
          <p:cNvGrpSpPr/>
          <p:nvPr/>
        </p:nvGrpSpPr>
        <p:grpSpPr>
          <a:xfrm>
            <a:off x="5334545" y="3034017"/>
            <a:ext cx="3756141" cy="2791184"/>
            <a:chOff x="5624219" y="3540444"/>
            <a:chExt cx="3094572" cy="2059862"/>
          </a:xfrm>
        </p:grpSpPr>
        <p:pic>
          <p:nvPicPr>
            <p:cNvPr id="41" name="Picture 108">
              <a:extLst>
                <a:ext uri="{FF2B5EF4-FFF2-40B4-BE49-F238E27FC236}">
                  <a16:creationId xmlns:a16="http://schemas.microsoft.com/office/drawing/2014/main" id="{51295FB6-B97F-482F-8257-C631BAEEE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24219" y="3540444"/>
              <a:ext cx="3094572" cy="20598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42" name="Freeform: Shape 109">
              <a:extLst>
                <a:ext uri="{FF2B5EF4-FFF2-40B4-BE49-F238E27FC236}">
                  <a16:creationId xmlns:a16="http://schemas.microsoft.com/office/drawing/2014/main" id="{10CFCC95-73F0-4D41-88C6-2E9A938DF77A}"/>
                </a:ext>
              </a:extLst>
            </p:cNvPr>
            <p:cNvSpPr/>
            <p:nvPr/>
          </p:nvSpPr>
          <p:spPr>
            <a:xfrm>
              <a:off x="5738938" y="3744180"/>
              <a:ext cx="2842612" cy="1718116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fr-C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3" name="Group 110">
            <a:extLst>
              <a:ext uri="{FF2B5EF4-FFF2-40B4-BE49-F238E27FC236}">
                <a16:creationId xmlns:a16="http://schemas.microsoft.com/office/drawing/2014/main" id="{4BAD7835-18E1-4637-9191-F7E5856F35A4}"/>
              </a:ext>
            </a:extLst>
          </p:cNvPr>
          <p:cNvGrpSpPr/>
          <p:nvPr/>
        </p:nvGrpSpPr>
        <p:grpSpPr>
          <a:xfrm>
            <a:off x="9776858" y="2304085"/>
            <a:ext cx="1950483" cy="3364279"/>
            <a:chOff x="7698994" y="1757819"/>
            <a:chExt cx="1950483" cy="3364279"/>
          </a:xfrm>
        </p:grpSpPr>
        <p:grpSp>
          <p:nvGrpSpPr>
            <p:cNvPr id="44" name="Group 111">
              <a:extLst>
                <a:ext uri="{FF2B5EF4-FFF2-40B4-BE49-F238E27FC236}">
                  <a16:creationId xmlns:a16="http://schemas.microsoft.com/office/drawing/2014/main" id="{58ED5FE5-FDDB-4D1E-ACB3-379BBE401A00}"/>
                </a:ext>
              </a:extLst>
            </p:cNvPr>
            <p:cNvGrpSpPr/>
            <p:nvPr/>
          </p:nvGrpSpPr>
          <p:grpSpPr>
            <a:xfrm>
              <a:off x="7698994" y="1757819"/>
              <a:ext cx="1950483" cy="3364279"/>
              <a:chOff x="6763968" y="1188192"/>
              <a:chExt cx="3257666" cy="4202149"/>
            </a:xfrm>
          </p:grpSpPr>
          <p:sp>
            <p:nvSpPr>
              <p:cNvPr id="46" name="Rectangle 113">
                <a:extLst>
                  <a:ext uri="{FF2B5EF4-FFF2-40B4-BE49-F238E27FC236}">
                    <a16:creationId xmlns:a16="http://schemas.microsoft.com/office/drawing/2014/main" id="{0EBE7686-B555-466D-9876-BDA802561004}"/>
                  </a:ext>
                </a:extLst>
              </p:cNvPr>
              <p:cNvSpPr/>
              <p:nvPr/>
            </p:nvSpPr>
            <p:spPr>
              <a:xfrm>
                <a:off x="6763968" y="1195735"/>
                <a:ext cx="3256460" cy="419460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fr-CA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7" name="Rectangle 114">
                <a:extLst>
                  <a:ext uri="{FF2B5EF4-FFF2-40B4-BE49-F238E27FC236}">
                    <a16:creationId xmlns:a16="http://schemas.microsoft.com/office/drawing/2014/main" id="{B2B6C5C2-A6BB-4DA1-BAEF-64007FDF7D5A}"/>
                  </a:ext>
                </a:extLst>
              </p:cNvPr>
              <p:cNvSpPr/>
              <p:nvPr/>
            </p:nvSpPr>
            <p:spPr>
              <a:xfrm>
                <a:off x="6763968" y="1190113"/>
                <a:ext cx="3256460" cy="1004505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CA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8" name="Rectangle 115">
                <a:extLst>
                  <a:ext uri="{FF2B5EF4-FFF2-40B4-BE49-F238E27FC236}">
                    <a16:creationId xmlns:a16="http://schemas.microsoft.com/office/drawing/2014/main" id="{2246D77F-B50B-4B96-8C46-C33014DA497D}"/>
                  </a:ext>
                </a:extLst>
              </p:cNvPr>
              <p:cNvSpPr/>
              <p:nvPr/>
            </p:nvSpPr>
            <p:spPr>
              <a:xfrm>
                <a:off x="7263315" y="1573392"/>
                <a:ext cx="2297263" cy="418165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r>
                  <a:rPr lang="fr-CA" sz="2000" b="1" kern="0" dirty="0">
                    <a:solidFill>
                      <a:prstClr val="white">
                        <a:lumMod val="65000"/>
                      </a:prstClr>
                    </a:solidFill>
                    <a:latin typeface="Consolas" panose="020B0609020204030204" pitchFamily="49" charset="0"/>
                  </a:rPr>
                  <a:t>https...</a:t>
                </a:r>
              </a:p>
            </p:txBody>
          </p:sp>
          <p:sp>
            <p:nvSpPr>
              <p:cNvPr id="49" name="Rectangle 116">
                <a:extLst>
                  <a:ext uri="{FF2B5EF4-FFF2-40B4-BE49-F238E27FC236}">
                    <a16:creationId xmlns:a16="http://schemas.microsoft.com/office/drawing/2014/main" id="{E6D1827D-D890-485D-9F5E-DBB700329904}"/>
                  </a:ext>
                </a:extLst>
              </p:cNvPr>
              <p:cNvSpPr/>
              <p:nvPr/>
            </p:nvSpPr>
            <p:spPr>
              <a:xfrm>
                <a:off x="9625114" y="1188192"/>
                <a:ext cx="396520" cy="278268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CA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0" name="Rectangle 117">
                <a:extLst>
                  <a:ext uri="{FF2B5EF4-FFF2-40B4-BE49-F238E27FC236}">
                    <a16:creationId xmlns:a16="http://schemas.microsoft.com/office/drawing/2014/main" id="{5ACC6E31-EB24-4094-8103-7CE33CEBA784}"/>
                  </a:ext>
                </a:extLst>
              </p:cNvPr>
              <p:cNvSpPr/>
              <p:nvPr/>
            </p:nvSpPr>
            <p:spPr>
              <a:xfrm>
                <a:off x="9164059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CA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1" name="Rectangle 118">
                <a:extLst>
                  <a:ext uri="{FF2B5EF4-FFF2-40B4-BE49-F238E27FC236}">
                    <a16:creationId xmlns:a16="http://schemas.microsoft.com/office/drawing/2014/main" id="{77BA7270-9D3D-4746-B370-CBDB94413255}"/>
                  </a:ext>
                </a:extLst>
              </p:cNvPr>
              <p:cNvSpPr/>
              <p:nvPr/>
            </p:nvSpPr>
            <p:spPr>
              <a:xfrm>
                <a:off x="8702217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CA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2" name="Isosceles Triangle 119">
                <a:extLst>
                  <a:ext uri="{FF2B5EF4-FFF2-40B4-BE49-F238E27FC236}">
                    <a16:creationId xmlns:a16="http://schemas.microsoft.com/office/drawing/2014/main" id="{E767F27D-037C-4B1B-B5C5-B95AC218E442}"/>
                  </a:ext>
                </a:extLst>
              </p:cNvPr>
              <p:cNvSpPr/>
              <p:nvPr/>
            </p:nvSpPr>
            <p:spPr>
              <a:xfrm rot="16200000">
                <a:off x="6876308" y="1698472"/>
                <a:ext cx="255155" cy="159346"/>
              </a:xfrm>
              <a:prstGeom prst="triangl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fr-CA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53" name="Straight Connector 120">
                <a:extLst>
                  <a:ext uri="{FF2B5EF4-FFF2-40B4-BE49-F238E27FC236}">
                    <a16:creationId xmlns:a16="http://schemas.microsoft.com/office/drawing/2014/main" id="{AFAE563D-69B5-4D1C-9083-FDD1084ADF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65094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4" name="Straight Connector 121">
                <a:extLst>
                  <a:ext uri="{FF2B5EF4-FFF2-40B4-BE49-F238E27FC236}">
                    <a16:creationId xmlns:a16="http://schemas.microsoft.com/office/drawing/2014/main" id="{84CD26A9-E314-4F23-ABF1-9912BB619F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910737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5" name="Straight Connector 122">
                <a:extLst>
                  <a:ext uri="{FF2B5EF4-FFF2-40B4-BE49-F238E27FC236}">
                    <a16:creationId xmlns:a16="http://schemas.microsoft.com/office/drawing/2014/main" id="{266CCAE1-DC52-4A6B-97B7-96A8EDA04E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78041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56" name="Group 123">
                <a:extLst>
                  <a:ext uri="{FF2B5EF4-FFF2-40B4-BE49-F238E27FC236}">
                    <a16:creationId xmlns:a16="http://schemas.microsoft.com/office/drawing/2014/main" id="{528C0251-46FF-46F5-8593-2D1D642061D0}"/>
                  </a:ext>
                </a:extLst>
              </p:cNvPr>
              <p:cNvGrpSpPr/>
              <p:nvPr/>
            </p:nvGrpSpPr>
            <p:grpSpPr>
              <a:xfrm>
                <a:off x="9745492" y="1259858"/>
                <a:ext cx="166801" cy="125053"/>
                <a:chOff x="6250177" y="1290073"/>
                <a:chExt cx="96832" cy="54279"/>
              </a:xfrm>
            </p:grpSpPr>
            <p:cxnSp>
              <p:nvCxnSpPr>
                <p:cNvPr id="63" name="Straight Connector 130">
                  <a:extLst>
                    <a:ext uri="{FF2B5EF4-FFF2-40B4-BE49-F238E27FC236}">
                      <a16:creationId xmlns:a16="http://schemas.microsoft.com/office/drawing/2014/main" id="{D5DCD60F-52BA-454B-95BB-CF2368D2320B}"/>
                    </a:ext>
                  </a:extLst>
                </p:cNvPr>
                <p:cNvCxnSpPr/>
                <p:nvPr/>
              </p:nvCxnSpPr>
              <p:spPr>
                <a:xfrm>
                  <a:off x="6250307" y="1290078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64" name="Straight Connector 131">
                  <a:extLst>
                    <a:ext uri="{FF2B5EF4-FFF2-40B4-BE49-F238E27FC236}">
                      <a16:creationId xmlns:a16="http://schemas.microsoft.com/office/drawing/2014/main" id="{94ED5D6A-008A-48BB-AFDE-282A1B6B16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50177" y="1290073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57" name="Straight Connector 124">
                <a:extLst>
                  <a:ext uri="{FF2B5EF4-FFF2-40B4-BE49-F238E27FC236}">
                    <a16:creationId xmlns:a16="http://schemas.microsoft.com/office/drawing/2014/main" id="{819030C3-AF1F-4CA2-9C3D-7C38706157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1682" y="1393459"/>
                <a:ext cx="217560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58" name="Group 125">
                <a:extLst>
                  <a:ext uri="{FF2B5EF4-FFF2-40B4-BE49-F238E27FC236}">
                    <a16:creationId xmlns:a16="http://schemas.microsoft.com/office/drawing/2014/main" id="{7338502E-2478-4F19-B902-C2EE2054E87E}"/>
                  </a:ext>
                </a:extLst>
              </p:cNvPr>
              <p:cNvGrpSpPr/>
              <p:nvPr/>
            </p:nvGrpSpPr>
            <p:grpSpPr>
              <a:xfrm>
                <a:off x="9260184" y="1260021"/>
                <a:ext cx="198355" cy="120716"/>
                <a:chOff x="5770527" y="1244809"/>
                <a:chExt cx="126354" cy="56133"/>
              </a:xfrm>
            </p:grpSpPr>
            <p:cxnSp>
              <p:nvCxnSpPr>
                <p:cNvPr id="59" name="Straight Connector 126">
                  <a:extLst>
                    <a:ext uri="{FF2B5EF4-FFF2-40B4-BE49-F238E27FC236}">
                      <a16:creationId xmlns:a16="http://schemas.microsoft.com/office/drawing/2014/main" id="{BAF97DFA-A5BC-4863-94FA-0AA1D13208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27" y="1300942"/>
                  <a:ext cx="126293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60" name="Straight Connector 127">
                  <a:extLst>
                    <a:ext uri="{FF2B5EF4-FFF2-40B4-BE49-F238E27FC236}">
                      <a16:creationId xmlns:a16="http://schemas.microsoft.com/office/drawing/2014/main" id="{627BF878-3DEA-40C0-9120-9490FC6601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83" y="1245205"/>
                  <a:ext cx="126298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61" name="Straight Connector 128">
                  <a:extLst>
                    <a:ext uri="{FF2B5EF4-FFF2-40B4-BE49-F238E27FC236}">
                      <a16:creationId xmlns:a16="http://schemas.microsoft.com/office/drawing/2014/main" id="{FCF806A7-8A8D-4741-80FC-AAF810EB9B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816" y="1244809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62" name="Straight Connector 129">
                  <a:extLst>
                    <a:ext uri="{FF2B5EF4-FFF2-40B4-BE49-F238E27FC236}">
                      <a16:creationId xmlns:a16="http://schemas.microsoft.com/office/drawing/2014/main" id="{8B5DC0CF-2C77-4CE8-A07B-328C438856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3407" y="1244817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45" name="Rectangle 112">
              <a:extLst>
                <a:ext uri="{FF2B5EF4-FFF2-40B4-BE49-F238E27FC236}">
                  <a16:creationId xmlns:a16="http://schemas.microsoft.com/office/drawing/2014/main" id="{72A42F54-8199-46E3-8DDD-C37E47F6335D}"/>
                </a:ext>
              </a:extLst>
            </p:cNvPr>
            <p:cNvSpPr/>
            <p:nvPr/>
          </p:nvSpPr>
          <p:spPr>
            <a:xfrm>
              <a:off x="8193032" y="3732363"/>
              <a:ext cx="982555" cy="584775"/>
            </a:xfrm>
            <a:prstGeom prst="rect">
              <a:avLst/>
            </a:prstGeom>
            <a:solidFill>
              <a:srgbClr val="E2C2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CA" sz="3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onsolas" panose="020B0609020204030204" pitchFamily="49" charset="0"/>
                </a:rPr>
                <a:t>DOM</a:t>
              </a:r>
              <a:endParaRPr lang="fr-CA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65" name="TextBox 134">
            <a:extLst>
              <a:ext uri="{FF2B5EF4-FFF2-40B4-BE49-F238E27FC236}">
                <a16:creationId xmlns:a16="http://schemas.microsoft.com/office/drawing/2014/main" id="{1034F1B4-AB39-4417-AA54-A2A086A2C2E5}"/>
              </a:ext>
            </a:extLst>
          </p:cNvPr>
          <p:cNvSpPr txBox="1"/>
          <p:nvPr/>
        </p:nvSpPr>
        <p:spPr>
          <a:xfrm>
            <a:off x="6545875" y="367783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b="1" dirty="0">
                <a:solidFill>
                  <a:prstClr val="black"/>
                </a:solidFill>
                <a:latin typeface="+mj-lt"/>
              </a:rPr>
              <a:t>.NET Core</a:t>
            </a:r>
          </a:p>
        </p:txBody>
      </p:sp>
      <p:pic>
        <p:nvPicPr>
          <p:cNvPr id="66" name="Graphic 135" descr="Line Arrow: Clockwise curve">
            <a:extLst>
              <a:ext uri="{FF2B5EF4-FFF2-40B4-BE49-F238E27FC236}">
                <a16:creationId xmlns:a16="http://schemas.microsoft.com/office/drawing/2014/main" id="{7F198D12-CF7B-49BC-9AE8-151872A82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7097434">
            <a:off x="8922648" y="4061333"/>
            <a:ext cx="911865" cy="1492262"/>
          </a:xfrm>
          <a:prstGeom prst="rect">
            <a:avLst/>
          </a:prstGeom>
          <a:effectLst/>
        </p:spPr>
      </p:pic>
      <p:pic>
        <p:nvPicPr>
          <p:cNvPr id="67" name="Graphic 136" descr="Line Arrow: Clockwise curve">
            <a:extLst>
              <a:ext uri="{FF2B5EF4-FFF2-40B4-BE49-F238E27FC236}">
                <a16:creationId xmlns:a16="http://schemas.microsoft.com/office/drawing/2014/main" id="{1AD7BABC-EF06-46D8-8210-0A9C2CAFE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7097434" flipH="1" flipV="1">
            <a:off x="8958873" y="3618079"/>
            <a:ext cx="911864" cy="1492262"/>
          </a:xfrm>
          <a:prstGeom prst="rect">
            <a:avLst/>
          </a:prstGeom>
          <a:effectLst/>
        </p:spPr>
      </p:pic>
      <p:sp>
        <p:nvSpPr>
          <p:cNvPr id="68" name="TextBox 137">
            <a:extLst>
              <a:ext uri="{FF2B5EF4-FFF2-40B4-BE49-F238E27FC236}">
                <a16:creationId xmlns:a16="http://schemas.microsoft.com/office/drawing/2014/main" id="{FE00C599-FA31-47EB-967C-0E99029585FC}"/>
              </a:ext>
            </a:extLst>
          </p:cNvPr>
          <p:cNvSpPr txBox="1"/>
          <p:nvPr/>
        </p:nvSpPr>
        <p:spPr>
          <a:xfrm>
            <a:off x="8950372" y="438642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  <a:latin typeface="Calibri" panose="020F0502020204030204"/>
              </a:rPr>
              <a:t>SignalR</a:t>
            </a:r>
          </a:p>
        </p:txBody>
      </p:sp>
      <p:cxnSp>
        <p:nvCxnSpPr>
          <p:cNvPr id="69" name="Straight Connector 139">
            <a:extLst>
              <a:ext uri="{FF2B5EF4-FFF2-40B4-BE49-F238E27FC236}">
                <a16:creationId xmlns:a16="http://schemas.microsoft.com/office/drawing/2014/main" id="{B3240DAE-3DC1-4D2C-9914-0195D06C19C3}"/>
              </a:ext>
            </a:extLst>
          </p:cNvPr>
          <p:cNvCxnSpPr/>
          <p:nvPr/>
        </p:nvCxnSpPr>
        <p:spPr>
          <a:xfrm>
            <a:off x="4989928" y="1571897"/>
            <a:ext cx="0" cy="474181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140">
            <a:extLst>
              <a:ext uri="{FF2B5EF4-FFF2-40B4-BE49-F238E27FC236}">
                <a16:creationId xmlns:a16="http://schemas.microsoft.com/office/drawing/2014/main" id="{B0EC7782-69E7-4E47-9C45-B5765FBC6906}"/>
              </a:ext>
            </a:extLst>
          </p:cNvPr>
          <p:cNvSpPr txBox="1"/>
          <p:nvPr/>
        </p:nvSpPr>
        <p:spPr>
          <a:xfrm>
            <a:off x="581914" y="1269265"/>
            <a:ext cx="4027962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WebAssembly</a:t>
            </a:r>
          </a:p>
        </p:txBody>
      </p:sp>
      <p:sp>
        <p:nvSpPr>
          <p:cNvPr id="71" name="TextBox 141">
            <a:extLst>
              <a:ext uri="{FF2B5EF4-FFF2-40B4-BE49-F238E27FC236}">
                <a16:creationId xmlns:a16="http://schemas.microsoft.com/office/drawing/2014/main" id="{453236D7-24D7-4A47-A328-5CF0FB1EA203}"/>
              </a:ext>
            </a:extLst>
          </p:cNvPr>
          <p:cNvSpPr txBox="1"/>
          <p:nvPr/>
        </p:nvSpPr>
        <p:spPr>
          <a:xfrm>
            <a:off x="7405874" y="1269265"/>
            <a:ext cx="2900474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Serveur</a:t>
            </a:r>
          </a:p>
        </p:txBody>
      </p:sp>
      <p:grpSp>
        <p:nvGrpSpPr>
          <p:cNvPr id="72" name="Group 75">
            <a:extLst>
              <a:ext uri="{FF2B5EF4-FFF2-40B4-BE49-F238E27FC236}">
                <a16:creationId xmlns:a16="http://schemas.microsoft.com/office/drawing/2014/main" id="{A1E7AEC2-0D19-4E25-97A3-B2F1E741C6A4}"/>
              </a:ext>
            </a:extLst>
          </p:cNvPr>
          <p:cNvGrpSpPr/>
          <p:nvPr/>
        </p:nvGrpSpPr>
        <p:grpSpPr>
          <a:xfrm>
            <a:off x="6156160" y="4159874"/>
            <a:ext cx="2259720" cy="1453971"/>
            <a:chOff x="2044967" y="2752181"/>
            <a:chExt cx="2259720" cy="1453971"/>
          </a:xfrm>
        </p:grpSpPr>
        <p:grpSp>
          <p:nvGrpSpPr>
            <p:cNvPr id="73" name="Group 76">
              <a:extLst>
                <a:ext uri="{FF2B5EF4-FFF2-40B4-BE49-F238E27FC236}">
                  <a16:creationId xmlns:a16="http://schemas.microsoft.com/office/drawing/2014/main" id="{039AC0C3-2395-4A55-A72B-5BF777B55B65}"/>
                </a:ext>
              </a:extLst>
            </p:cNvPr>
            <p:cNvGrpSpPr/>
            <p:nvPr/>
          </p:nvGrpSpPr>
          <p:grpSpPr>
            <a:xfrm>
              <a:off x="2044967" y="2752181"/>
              <a:ext cx="2259720" cy="1453971"/>
              <a:chOff x="784337" y="2272787"/>
              <a:chExt cx="2259720" cy="1453971"/>
            </a:xfrm>
          </p:grpSpPr>
          <p:sp>
            <p:nvSpPr>
              <p:cNvPr id="76" name="Rectangle: Rounded Corners 80">
                <a:extLst>
                  <a:ext uri="{FF2B5EF4-FFF2-40B4-BE49-F238E27FC236}">
                    <a16:creationId xmlns:a16="http://schemas.microsoft.com/office/drawing/2014/main" id="{37953521-AA6B-4A64-8AD2-3BED1C3325A8}"/>
                  </a:ext>
                </a:extLst>
              </p:cNvPr>
              <p:cNvSpPr/>
              <p:nvPr/>
            </p:nvSpPr>
            <p:spPr>
              <a:xfrm>
                <a:off x="784337" y="2272787"/>
                <a:ext cx="2259720" cy="1453971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A" sz="18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77" name="Group 81">
                <a:extLst>
                  <a:ext uri="{FF2B5EF4-FFF2-40B4-BE49-F238E27FC236}">
                    <a16:creationId xmlns:a16="http://schemas.microsoft.com/office/drawing/2014/main" id="{3FBBADA0-0F7A-4420-89B1-E8C624DEF49A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78" name="Freeform: Shape 82">
                  <a:extLst>
                    <a:ext uri="{FF2B5EF4-FFF2-40B4-BE49-F238E27FC236}">
                      <a16:creationId xmlns:a16="http://schemas.microsoft.com/office/drawing/2014/main" id="{AD7263F5-8625-47FC-9578-3C80F786F983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CA" sz="1800" b="0" i="0" u="none" strike="noStrike" kern="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9" name="Freeform: Shape 83">
                  <a:extLst>
                    <a:ext uri="{FF2B5EF4-FFF2-40B4-BE49-F238E27FC236}">
                      <a16:creationId xmlns:a16="http://schemas.microsoft.com/office/drawing/2014/main" id="{64F7CB05-A162-439F-874C-D45CCD3F9896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CA" sz="1800" b="0" i="0" u="none" strike="noStrike" kern="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0" name="Freeform: Shape 84">
                  <a:extLst>
                    <a:ext uri="{FF2B5EF4-FFF2-40B4-BE49-F238E27FC236}">
                      <a16:creationId xmlns:a16="http://schemas.microsoft.com/office/drawing/2014/main" id="{1D9A56E8-A654-46CE-8356-599FD6995983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CA" sz="1800" b="0" i="0" u="none" strike="noStrike" kern="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1" name="Freeform: Shape 85">
                  <a:extLst>
                    <a:ext uri="{FF2B5EF4-FFF2-40B4-BE49-F238E27FC236}">
                      <a16:creationId xmlns:a16="http://schemas.microsoft.com/office/drawing/2014/main" id="{0536E42C-DB4C-4E87-A332-DB00D9E82701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CA" sz="1800" b="0" i="0" u="none" strike="noStrike" kern="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2" name="Freeform: Shape 86">
                  <a:extLst>
                    <a:ext uri="{FF2B5EF4-FFF2-40B4-BE49-F238E27FC236}">
                      <a16:creationId xmlns:a16="http://schemas.microsoft.com/office/drawing/2014/main" id="{70C5FE5A-E278-427D-A557-606B8295AC3C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CA" sz="1800" b="0" i="0" u="none" strike="noStrike" kern="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3" name="Freeform: Shape 87">
                  <a:extLst>
                    <a:ext uri="{FF2B5EF4-FFF2-40B4-BE49-F238E27FC236}">
                      <a16:creationId xmlns:a16="http://schemas.microsoft.com/office/drawing/2014/main" id="{7C8DC6DB-9402-4CD2-A47F-DC3123C5DF23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CA" sz="1800" b="0" i="0" u="none" strike="noStrike" kern="0" cap="none" spc="0" normalizeH="0" baseline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74" name="Rectangle 77">
              <a:extLst>
                <a:ext uri="{FF2B5EF4-FFF2-40B4-BE49-F238E27FC236}">
                  <a16:creationId xmlns:a16="http://schemas.microsoft.com/office/drawing/2014/main" id="{0B343680-4A0F-41E1-B723-9EE06ECDF43B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8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75" name="Rectangle 78">
              <a:extLst>
                <a:ext uri="{FF2B5EF4-FFF2-40B4-BE49-F238E27FC236}">
                  <a16:creationId xmlns:a16="http://schemas.microsoft.com/office/drawing/2014/main" id="{0ED8B53C-6339-43B8-BCF1-8C9F5C953D8C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800" b="0" i="0" u="none" strike="noStrike" kern="0" cap="none" spc="0" normalizeH="0" baseline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</p:grpSp>
      <p:sp>
        <p:nvSpPr>
          <p:cNvPr id="84" name="TextBox 3">
            <a:extLst>
              <a:ext uri="{FF2B5EF4-FFF2-40B4-BE49-F238E27FC236}">
                <a16:creationId xmlns:a16="http://schemas.microsoft.com/office/drawing/2014/main" id="{CC4828DF-930D-4955-96DB-F1108627992A}"/>
              </a:ext>
            </a:extLst>
          </p:cNvPr>
          <p:cNvSpPr txBox="1"/>
          <p:nvPr/>
        </p:nvSpPr>
        <p:spPr>
          <a:xfrm>
            <a:off x="7637363" y="5887846"/>
            <a:ext cx="229062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CA" sz="2800" dirty="0">
                <a:solidFill>
                  <a:schemeClr val="bg1"/>
                </a:solidFill>
              </a:rPr>
              <a:t>.NET </a:t>
            </a:r>
            <a:r>
              <a:rPr lang="fr-CA" sz="2800" dirty="0" err="1">
                <a:solidFill>
                  <a:schemeClr val="bg1"/>
                </a:solidFill>
              </a:rPr>
              <a:t>Core</a:t>
            </a:r>
            <a:r>
              <a:rPr lang="fr-CA" sz="2800" dirty="0">
                <a:solidFill>
                  <a:schemeClr val="bg1"/>
                </a:solidFill>
              </a:rPr>
              <a:t> 3.1</a:t>
            </a:r>
          </a:p>
        </p:txBody>
      </p:sp>
      <p:sp>
        <p:nvSpPr>
          <p:cNvPr id="85" name="TextBox 88">
            <a:extLst>
              <a:ext uri="{FF2B5EF4-FFF2-40B4-BE49-F238E27FC236}">
                <a16:creationId xmlns:a16="http://schemas.microsoft.com/office/drawing/2014/main" id="{8E612D70-0651-4CBE-8F9F-C0172AB2D747}"/>
              </a:ext>
            </a:extLst>
          </p:cNvPr>
          <p:cNvSpPr txBox="1"/>
          <p:nvPr/>
        </p:nvSpPr>
        <p:spPr>
          <a:xfrm>
            <a:off x="1776922" y="5887846"/>
            <a:ext cx="148117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CA" sz="2800" i="1" dirty="0">
                <a:solidFill>
                  <a:schemeClr val="bg1"/>
                </a:solidFill>
              </a:rPr>
              <a:t>Mai 2020</a:t>
            </a:r>
          </a:p>
        </p:txBody>
      </p:sp>
    </p:spTree>
    <p:extLst>
      <p:ext uri="{BB962C8B-B14F-4D97-AF65-F5344CB8AC3E}">
        <p14:creationId xmlns:p14="http://schemas.microsoft.com/office/powerpoint/2010/main" val="365012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5" grpId="0"/>
      <p:bldP spid="68" grpId="0"/>
      <p:bldP spid="70" grpId="0"/>
      <p:bldP spid="71" grpId="0"/>
      <p:bldP spid="84" grpId="0"/>
      <p:bldP spid="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0520" y="0"/>
            <a:ext cx="9143995" cy="1143000"/>
          </a:xfrm>
        </p:spPr>
        <p:txBody>
          <a:bodyPr/>
          <a:lstStyle/>
          <a:p>
            <a:r>
              <a:rPr lang="fr-CA" sz="4000" dirty="0">
                <a:solidFill>
                  <a:schemeClr val="bg1"/>
                </a:solidFill>
              </a:rPr>
              <a:t>Blazor dans le client ou le serveur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4989928" y="1593669"/>
            <a:ext cx="0" cy="474181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47004C3-FFE7-4729-AE30-10D43596B11F}"/>
              </a:ext>
            </a:extLst>
          </p:cNvPr>
          <p:cNvSpPr txBox="1"/>
          <p:nvPr/>
        </p:nvSpPr>
        <p:spPr>
          <a:xfrm>
            <a:off x="581914" y="1291037"/>
            <a:ext cx="4027962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WebAssembly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7405874" y="1291037"/>
            <a:ext cx="2900474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Serveur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7637363" y="5909618"/>
            <a:ext cx="229062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CA" sz="2800" dirty="0">
                <a:solidFill>
                  <a:schemeClr val="bg1"/>
                </a:solidFill>
              </a:rPr>
              <a:t>.NET </a:t>
            </a:r>
            <a:r>
              <a:rPr lang="fr-CA" sz="2800" dirty="0" err="1">
                <a:solidFill>
                  <a:schemeClr val="bg1"/>
                </a:solidFill>
              </a:rPr>
              <a:t>Core</a:t>
            </a:r>
            <a:r>
              <a:rPr lang="fr-CA" sz="2800" dirty="0">
                <a:solidFill>
                  <a:schemeClr val="bg1"/>
                </a:solidFill>
              </a:rPr>
              <a:t> 3.1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941FEC-C7FE-4EA8-899B-DF2A56358F74}"/>
              </a:ext>
            </a:extLst>
          </p:cNvPr>
          <p:cNvSpPr txBox="1"/>
          <p:nvPr/>
        </p:nvSpPr>
        <p:spPr>
          <a:xfrm>
            <a:off x="1776922" y="5909618"/>
            <a:ext cx="148117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CA" sz="2800" i="1" dirty="0">
                <a:solidFill>
                  <a:schemeClr val="bg1"/>
                </a:solidFill>
              </a:rPr>
              <a:t>Mai 2020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78C33FC-FBB9-4CBF-8D85-43C48A28B349}"/>
              </a:ext>
            </a:extLst>
          </p:cNvPr>
          <p:cNvSpPr txBox="1"/>
          <p:nvPr/>
        </p:nvSpPr>
        <p:spPr>
          <a:xfrm>
            <a:off x="5235643" y="1909363"/>
            <a:ext cx="6835685" cy="3657600"/>
          </a:xfrm>
          <a:prstGeom prst="rect">
            <a:avLst/>
          </a:prstGeom>
          <a:noFill/>
        </p:spPr>
        <p:txBody>
          <a:bodyPr wrap="square" lIns="73152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CA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Taille téléchargement mineur, téléchargement plus rapide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CA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Exécute dans le runtime .NET complet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CA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Le code ne laisse pas le serveur</a:t>
            </a:r>
          </a:p>
          <a:p>
            <a:pPr marL="342900" lvl="0" indent="-342900" defTabSz="914367">
              <a:buFontTx/>
              <a:buChar char="-"/>
              <a:defRPr/>
            </a:pPr>
            <a:r>
              <a:rPr lang="fr-CA" sz="22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Architecture simplifiée</a:t>
            </a:r>
            <a:endParaRPr kumimoji="0" lang="fr-CA" sz="22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22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CA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Latence</a:t>
            </a:r>
          </a:p>
          <a:p>
            <a:pPr marL="342900" lvl="0" indent="-342900" defTabSz="914367">
              <a:buFontTx/>
              <a:buChar char="-"/>
              <a:defRPr/>
            </a:pPr>
            <a:r>
              <a:rPr lang="fr-CA" sz="22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Sans support offline</a:t>
            </a:r>
            <a:endParaRPr kumimoji="0" lang="fr-CA" sz="22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CA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Consommation de plus de ressources du serveur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7DC27E-142C-476F-8E49-0CF7EF5351F7}"/>
              </a:ext>
            </a:extLst>
          </p:cNvPr>
          <p:cNvSpPr txBox="1"/>
          <p:nvPr/>
        </p:nvSpPr>
        <p:spPr>
          <a:xfrm>
            <a:off x="485614" y="1909363"/>
            <a:ext cx="4258600" cy="365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CA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Vrai SPA, interactivité complète</a:t>
            </a:r>
          </a:p>
          <a:p>
            <a:pPr marL="342900" lvl="0" indent="-342900" defTabSz="914367">
              <a:buFontTx/>
              <a:buChar char="-"/>
              <a:defRPr/>
            </a:pPr>
            <a:r>
              <a:rPr kumimoji="0" lang="fr-CA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Utilise </a:t>
            </a:r>
            <a:r>
              <a:rPr lang="fr-CA" sz="22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les ressources client</a:t>
            </a:r>
            <a:endParaRPr kumimoji="0" lang="fr-CA" sz="22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lvl="0" indent="-342900" defTabSz="914367">
              <a:buFontTx/>
              <a:buChar char="-"/>
              <a:defRPr/>
            </a:pPr>
            <a:r>
              <a:rPr kumimoji="0" lang="fr-CA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Supporte offline, </a:t>
            </a:r>
            <a:r>
              <a:rPr lang="fr-CA" sz="22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sites statiques, scenarios PWA</a:t>
            </a:r>
            <a:endParaRPr kumimoji="0" lang="fr-CA" sz="22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22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CA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Taille téléchargement majeur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CA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Besoin de  WebAssembly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CA" sz="2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Encore en prévue</a:t>
            </a:r>
          </a:p>
        </p:txBody>
      </p:sp>
    </p:spTree>
    <p:extLst>
      <p:ext uri="{BB962C8B-B14F-4D97-AF65-F5344CB8AC3E}">
        <p14:creationId xmlns:p14="http://schemas.microsoft.com/office/powerpoint/2010/main" val="2522022813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86BD-2E1A-4055-83EA-EE76419AB2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Blazor</a:t>
            </a:r>
          </a:p>
        </p:txBody>
      </p:sp>
    </p:spTree>
    <p:extLst>
      <p:ext uri="{BB962C8B-B14F-4D97-AF65-F5344CB8AC3E}">
        <p14:creationId xmlns:p14="http://schemas.microsoft.com/office/powerpoint/2010/main" val="2835376284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9C8F0A78-CB3A-4741-A928-6055BCAA9D9D}"/>
              </a:ext>
            </a:extLst>
          </p:cNvPr>
          <p:cNvSpPr/>
          <p:nvPr/>
        </p:nvSpPr>
        <p:spPr>
          <a:xfrm rot="4608599">
            <a:off x="2022651" y="3150735"/>
            <a:ext cx="1021634" cy="123655"/>
          </a:xfrm>
          <a:prstGeom prst="rect">
            <a:avLst/>
          </a:prstGeom>
          <a:gradFill>
            <a:gsLst>
              <a:gs pos="100000">
                <a:srgbClr val="00B050"/>
              </a:gs>
              <a:gs pos="0">
                <a:srgbClr val="FFF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4F487D4-5E25-4365-ACA4-B4CCE972AF9A}"/>
              </a:ext>
            </a:extLst>
          </p:cNvPr>
          <p:cNvSpPr/>
          <p:nvPr/>
        </p:nvSpPr>
        <p:spPr>
          <a:xfrm rot="4608599">
            <a:off x="2364706" y="4444367"/>
            <a:ext cx="1021634" cy="123655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2C09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DAC03CB-3446-4642-BE34-DEF096BC56F1}"/>
              </a:ext>
            </a:extLst>
          </p:cNvPr>
          <p:cNvSpPr/>
          <p:nvPr/>
        </p:nvSpPr>
        <p:spPr>
          <a:xfrm rot="4608599">
            <a:off x="2705099" y="5666039"/>
            <a:ext cx="1021634" cy="123655"/>
          </a:xfrm>
          <a:prstGeom prst="rect">
            <a:avLst/>
          </a:prstGeom>
          <a:gradFill>
            <a:gsLst>
              <a:gs pos="0">
                <a:srgbClr val="2C09FF"/>
              </a:gs>
              <a:gs pos="100000">
                <a:srgbClr val="8B00D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2A0194-FE57-4B3A-B6DF-D223A722A61B}"/>
              </a:ext>
            </a:extLst>
          </p:cNvPr>
          <p:cNvSpPr/>
          <p:nvPr/>
        </p:nvSpPr>
        <p:spPr>
          <a:xfrm rot="4608599">
            <a:off x="1678928" y="1861243"/>
            <a:ext cx="1021634" cy="123655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F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1C443-7D07-47A8-9C95-7D022805384D}"/>
              </a:ext>
            </a:extLst>
          </p:cNvPr>
          <p:cNvSpPr/>
          <p:nvPr/>
        </p:nvSpPr>
        <p:spPr>
          <a:xfrm rot="340531">
            <a:off x="1835682" y="1109861"/>
            <a:ext cx="407422" cy="3683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A7E14-7C7A-445C-ABE4-6967EDB70066}"/>
              </a:ext>
            </a:extLst>
          </p:cNvPr>
          <p:cNvSpPr/>
          <p:nvPr/>
        </p:nvSpPr>
        <p:spPr>
          <a:xfrm rot="340531">
            <a:off x="2848340" y="4942046"/>
            <a:ext cx="407422" cy="3683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BEA9D4-4CE8-47BB-B322-CE805A734F83}"/>
              </a:ext>
            </a:extLst>
          </p:cNvPr>
          <p:cNvSpPr/>
          <p:nvPr/>
        </p:nvSpPr>
        <p:spPr>
          <a:xfrm rot="340531">
            <a:off x="2153257" y="2349903"/>
            <a:ext cx="407422" cy="3683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C6EEA2-2393-4143-A635-B715374A8AF6}"/>
              </a:ext>
            </a:extLst>
          </p:cNvPr>
          <p:cNvSpPr/>
          <p:nvPr/>
        </p:nvSpPr>
        <p:spPr>
          <a:xfrm rot="340531">
            <a:off x="2518862" y="3659935"/>
            <a:ext cx="407422" cy="3683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F0C0F5-4350-4CC0-AE39-E4921720BA4E}"/>
              </a:ext>
            </a:extLst>
          </p:cNvPr>
          <p:cNvSpPr/>
          <p:nvPr/>
        </p:nvSpPr>
        <p:spPr>
          <a:xfrm>
            <a:off x="2428873" y="1081469"/>
            <a:ext cx="1997672" cy="434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Serveur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E009F3-3BDA-446F-A102-C441DDC706AC}"/>
              </a:ext>
            </a:extLst>
          </p:cNvPr>
          <p:cNvSpPr/>
          <p:nvPr/>
        </p:nvSpPr>
        <p:spPr>
          <a:xfrm>
            <a:off x="6956540" y="1120541"/>
            <a:ext cx="4550458" cy="609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Execution</a:t>
            </a:r>
            <a:r>
              <a:rPr kumimoji="0" lang="en-GB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et </a:t>
            </a:r>
            <a:r>
              <a:rPr kumimoji="0" lang="en-GB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renderization</a:t>
            </a:r>
            <a:r>
              <a:rPr kumimoji="0" lang="en-GB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dans le </a:t>
            </a:r>
            <a:r>
              <a:rPr kumimoji="0" lang="en-GB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serveur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B909E1-6011-4777-8794-C7AD53540FAF}"/>
              </a:ext>
            </a:extLst>
          </p:cNvPr>
          <p:cNvSpPr/>
          <p:nvPr/>
        </p:nvSpPr>
        <p:spPr>
          <a:xfrm>
            <a:off x="2752622" y="2315844"/>
            <a:ext cx="2788075" cy="434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WebAssembly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0DCF68-B49A-439A-BB6C-209C571FA18A}"/>
              </a:ext>
            </a:extLst>
          </p:cNvPr>
          <p:cNvSpPr/>
          <p:nvPr/>
        </p:nvSpPr>
        <p:spPr>
          <a:xfrm>
            <a:off x="6956540" y="2338170"/>
            <a:ext cx="4147628" cy="8741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 app avec execution</a:t>
            </a:r>
            <a:r>
              <a:rPr kumimoji="0" lang="en-GB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dans le client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aseline="0" dirty="0">
                <a:solidFill>
                  <a:prstClr val="white"/>
                </a:solidFill>
                <a:latin typeface="Abadi" panose="020B0604020104020204" pitchFamily="34" charset="0"/>
              </a:rPr>
              <a:t>Chargé du </a:t>
            </a:r>
            <a:r>
              <a:rPr lang="en-GB" sz="2000" baseline="0" dirty="0" err="1">
                <a:solidFill>
                  <a:prstClr val="white"/>
                </a:solidFill>
                <a:latin typeface="Abadi" panose="020B0604020104020204" pitchFamily="34" charset="0"/>
              </a:rPr>
              <a:t>serveur</a:t>
            </a:r>
            <a:endParaRPr lang="en-GB" sz="2000" baseline="0" dirty="0">
              <a:solidFill>
                <a:prstClr val="white"/>
              </a:solidFill>
              <a:latin typeface="Abadi" panose="020B06040201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Peut</a:t>
            </a:r>
            <a:r>
              <a:rPr kumimoji="0" lang="en-GB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travailler</a:t>
            </a:r>
            <a:r>
              <a:rPr kumimoji="0" lang="en-GB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deconnecté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B0A9FF-9479-439B-AEFB-69FF27AEE16C}"/>
              </a:ext>
            </a:extLst>
          </p:cNvPr>
          <p:cNvSpPr/>
          <p:nvPr/>
        </p:nvSpPr>
        <p:spPr>
          <a:xfrm>
            <a:off x="3118228" y="3651718"/>
            <a:ext cx="1640619" cy="434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PWA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BC79A1-D263-41AB-B434-0119F88D9F82}"/>
              </a:ext>
            </a:extLst>
          </p:cNvPr>
          <p:cNvSpPr/>
          <p:nvPr/>
        </p:nvSpPr>
        <p:spPr>
          <a:xfrm>
            <a:off x="6956540" y="3674045"/>
            <a:ext cx="4217818" cy="609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Pareil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à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une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application native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 err="1">
                <a:solidFill>
                  <a:prstClr val="white"/>
                </a:solidFill>
                <a:latin typeface="Abadi" panose="020B0604020104020204" pitchFamily="34" charset="0"/>
              </a:rPr>
              <a:t>Peut</a:t>
            </a:r>
            <a:r>
              <a:rPr lang="en-GB" sz="2000" dirty="0">
                <a:solidFill>
                  <a:prstClr val="white"/>
                </a:solidFill>
                <a:latin typeface="Abadi" panose="020B0604020104020204" pitchFamily="34" charset="0"/>
              </a:rPr>
              <a:t> </a:t>
            </a:r>
            <a:r>
              <a:rPr lang="en-GB" sz="2000" dirty="0" err="1">
                <a:solidFill>
                  <a:prstClr val="white"/>
                </a:solidFill>
                <a:latin typeface="Abadi" panose="020B0604020104020204" pitchFamily="34" charset="0"/>
              </a:rPr>
              <a:t>travailler</a:t>
            </a:r>
            <a:r>
              <a:rPr lang="en-GB" sz="2000" dirty="0">
                <a:solidFill>
                  <a:prstClr val="white"/>
                </a:solidFill>
                <a:latin typeface="Abadi" panose="020B0604020104020204" pitchFamily="34" charset="0"/>
              </a:rPr>
              <a:t> </a:t>
            </a:r>
            <a:r>
              <a:rPr lang="en-GB" sz="2000" dirty="0" err="1">
                <a:solidFill>
                  <a:prstClr val="white"/>
                </a:solidFill>
                <a:latin typeface="Abadi" panose="020B0604020104020204" pitchFamily="34" charset="0"/>
              </a:rPr>
              <a:t>connecté</a:t>
            </a:r>
            <a:r>
              <a:rPr lang="en-GB" sz="2000" dirty="0">
                <a:solidFill>
                  <a:prstClr val="white"/>
                </a:solidFill>
                <a:latin typeface="Abadi" panose="020B0604020104020204" pitchFamily="34" charset="0"/>
              </a:rPr>
              <a:t> </a:t>
            </a:r>
            <a:r>
              <a:rPr lang="en-GB" sz="2000" dirty="0" err="1">
                <a:solidFill>
                  <a:prstClr val="white"/>
                </a:solidFill>
                <a:latin typeface="Abadi" panose="020B0604020104020204" pitchFamily="34" charset="0"/>
              </a:rPr>
              <a:t>ou</a:t>
            </a:r>
            <a:r>
              <a:rPr lang="en-GB" sz="2000" dirty="0">
                <a:solidFill>
                  <a:prstClr val="white"/>
                </a:solidFill>
                <a:latin typeface="Abadi" panose="020B0604020104020204" pitchFamily="34" charset="0"/>
              </a:rPr>
              <a:t> </a:t>
            </a:r>
            <a:r>
              <a:rPr lang="en-GB" sz="2000" dirty="0" err="1">
                <a:solidFill>
                  <a:prstClr val="white"/>
                </a:solidFill>
                <a:latin typeface="Abadi" panose="020B0604020104020204" pitchFamily="34" charset="0"/>
              </a:rPr>
              <a:t>deconnecté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70714B-2622-4956-B850-0A273B7E4235}"/>
              </a:ext>
            </a:extLst>
          </p:cNvPr>
          <p:cNvSpPr/>
          <p:nvPr/>
        </p:nvSpPr>
        <p:spPr>
          <a:xfrm>
            <a:off x="3461824" y="4863766"/>
            <a:ext cx="2028189" cy="3973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Hybride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826DE8-34E1-4366-A4D9-647F2FECF805}"/>
              </a:ext>
            </a:extLst>
          </p:cNvPr>
          <p:cNvSpPr/>
          <p:nvPr/>
        </p:nvSpPr>
        <p:spPr>
          <a:xfrm>
            <a:off x="6956540" y="4587035"/>
            <a:ext cx="4612097" cy="1139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Application Native .NET qui utilise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Electron /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WebWindow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lvl="0">
              <a:defRPr/>
            </a:pPr>
            <a:r>
              <a:rPr lang="en-GB" sz="2000" dirty="0" err="1">
                <a:solidFill>
                  <a:prstClr val="white"/>
                </a:solidFill>
                <a:latin typeface="Abadi" panose="020B0604020104020204" pitchFamily="34" charset="0"/>
              </a:rPr>
              <a:t>Pareil</a:t>
            </a:r>
            <a:r>
              <a:rPr lang="en-GB" sz="2000" dirty="0">
                <a:solidFill>
                  <a:prstClr val="white"/>
                </a:solidFill>
                <a:latin typeface="Abadi" panose="020B0604020104020204" pitchFamily="34" charset="0"/>
              </a:rPr>
              <a:t> à </a:t>
            </a:r>
            <a:r>
              <a:rPr lang="en-GB" sz="2000" dirty="0" err="1">
                <a:solidFill>
                  <a:prstClr val="white"/>
                </a:solidFill>
                <a:latin typeface="Abadi" panose="020B0604020104020204" pitchFamily="34" charset="0"/>
              </a:rPr>
              <a:t>une</a:t>
            </a:r>
            <a:r>
              <a:rPr lang="en-GB" sz="2000" dirty="0">
                <a:solidFill>
                  <a:prstClr val="white"/>
                </a:solidFill>
                <a:latin typeface="Abadi" panose="020B0604020104020204" pitchFamily="34" charset="0"/>
              </a:rPr>
              <a:t> application native</a:t>
            </a:r>
          </a:p>
          <a:p>
            <a:pPr lvl="0">
              <a:defRPr/>
            </a:pPr>
            <a:r>
              <a:rPr lang="en-GB" sz="2000" dirty="0" err="1">
                <a:solidFill>
                  <a:prstClr val="white"/>
                </a:solidFill>
                <a:latin typeface="Abadi" panose="020B0604020104020204" pitchFamily="34" charset="0"/>
              </a:rPr>
              <a:t>Peut</a:t>
            </a:r>
            <a:r>
              <a:rPr lang="en-GB" sz="2000" dirty="0">
                <a:solidFill>
                  <a:prstClr val="white"/>
                </a:solidFill>
                <a:latin typeface="Abadi" panose="020B0604020104020204" pitchFamily="34" charset="0"/>
              </a:rPr>
              <a:t> </a:t>
            </a:r>
            <a:r>
              <a:rPr lang="en-GB" sz="2000" dirty="0" err="1">
                <a:solidFill>
                  <a:prstClr val="white"/>
                </a:solidFill>
                <a:latin typeface="Abadi" panose="020B0604020104020204" pitchFamily="34" charset="0"/>
              </a:rPr>
              <a:t>travailler</a:t>
            </a:r>
            <a:r>
              <a:rPr lang="en-GB" sz="2000" dirty="0">
                <a:solidFill>
                  <a:prstClr val="white"/>
                </a:solidFill>
                <a:latin typeface="Abadi" panose="020B0604020104020204" pitchFamily="34" charset="0"/>
              </a:rPr>
              <a:t> </a:t>
            </a:r>
            <a:r>
              <a:rPr lang="en-GB" sz="2000" dirty="0" err="1">
                <a:solidFill>
                  <a:prstClr val="white"/>
                </a:solidFill>
                <a:latin typeface="Abadi" panose="020B0604020104020204" pitchFamily="34" charset="0"/>
              </a:rPr>
              <a:t>connecté</a:t>
            </a:r>
            <a:r>
              <a:rPr lang="en-GB" sz="2000" dirty="0">
                <a:solidFill>
                  <a:prstClr val="white"/>
                </a:solidFill>
                <a:latin typeface="Abadi" panose="020B0604020104020204" pitchFamily="34" charset="0"/>
              </a:rPr>
              <a:t> </a:t>
            </a:r>
            <a:r>
              <a:rPr lang="en-GB" sz="2000" dirty="0" err="1">
                <a:solidFill>
                  <a:prstClr val="white"/>
                </a:solidFill>
                <a:latin typeface="Abadi" panose="020B0604020104020204" pitchFamily="34" charset="0"/>
              </a:rPr>
              <a:t>ou</a:t>
            </a:r>
            <a:r>
              <a:rPr lang="en-GB" sz="2000" dirty="0">
                <a:solidFill>
                  <a:prstClr val="white"/>
                </a:solidFill>
                <a:latin typeface="Abadi" panose="020B0604020104020204" pitchFamily="34" charset="0"/>
              </a:rPr>
              <a:t> </a:t>
            </a:r>
            <a:r>
              <a:rPr lang="en-GB" sz="2000" dirty="0" err="1">
                <a:solidFill>
                  <a:prstClr val="white"/>
                </a:solidFill>
                <a:latin typeface="Abadi" panose="020B0604020104020204" pitchFamily="34" charset="0"/>
              </a:rPr>
              <a:t>deconnecté</a:t>
            </a:r>
            <a:endParaRPr lang="en-GB" sz="2000" dirty="0">
              <a:solidFill>
                <a:prstClr val="white"/>
              </a:solidFill>
              <a:latin typeface="Abadi" panose="020B0604020104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45F793-15D2-463E-99A8-41DD007F7786}"/>
              </a:ext>
            </a:extLst>
          </p:cNvPr>
          <p:cNvSpPr/>
          <p:nvPr/>
        </p:nvSpPr>
        <p:spPr>
          <a:xfrm>
            <a:off x="774067" y="1150206"/>
            <a:ext cx="598448" cy="317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Web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E3B7B8-7CAD-4C60-80EC-08295BB5374E}"/>
              </a:ext>
            </a:extLst>
          </p:cNvPr>
          <p:cNvSpPr/>
          <p:nvPr/>
        </p:nvSpPr>
        <p:spPr>
          <a:xfrm>
            <a:off x="1850227" y="5961265"/>
            <a:ext cx="1019589" cy="5562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Desktop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+ Mobile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F4EB98D-5263-4C10-871F-ADEF84A0A123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157637" y="1519316"/>
            <a:ext cx="1202385" cy="4441949"/>
          </a:xfrm>
          <a:prstGeom prst="line">
            <a:avLst/>
          </a:prstGeom>
          <a:ln w="50800">
            <a:solidFill>
              <a:srgbClr val="FFFF00"/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7D2E378-A2DF-4860-94C6-73492E415872}"/>
              </a:ext>
            </a:extLst>
          </p:cNvPr>
          <p:cNvSpPr/>
          <p:nvPr/>
        </p:nvSpPr>
        <p:spPr>
          <a:xfrm rot="340531">
            <a:off x="3160233" y="6076409"/>
            <a:ext cx="407422" cy="36839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49B9E6C-5427-442E-B715-6C268436D86F}"/>
              </a:ext>
            </a:extLst>
          </p:cNvPr>
          <p:cNvSpPr/>
          <p:nvPr/>
        </p:nvSpPr>
        <p:spPr>
          <a:xfrm>
            <a:off x="3697850" y="5974088"/>
            <a:ext cx="1838982" cy="3973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Blazor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Native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0004BF5-6C5A-48C9-A859-FA56031D8027}"/>
              </a:ext>
            </a:extLst>
          </p:cNvPr>
          <p:cNvSpPr/>
          <p:nvPr/>
        </p:nvSpPr>
        <p:spPr>
          <a:xfrm>
            <a:off x="6956540" y="5974088"/>
            <a:ext cx="4036238" cy="609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Le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même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modèle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de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programmation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avec generation de IU native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789A09-2ABD-4958-8476-EFB19198F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67" y="274633"/>
            <a:ext cx="8019200" cy="50713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Futur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4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9-51056_Build 2019 Breakout_Black Template">
  <a:themeElements>
    <a:clrScheme name="Build Breakout 2019 Dark">
      <a:dk1>
        <a:srgbClr val="000000"/>
      </a:dk1>
      <a:lt1>
        <a:srgbClr val="FFFFFF"/>
      </a:lt1>
      <a:dk2>
        <a:srgbClr val="274B47"/>
      </a:dk2>
      <a:lt2>
        <a:srgbClr val="E6E6E6"/>
      </a:lt2>
      <a:accent1>
        <a:srgbClr val="008575"/>
      </a:accent1>
      <a:accent2>
        <a:srgbClr val="274B47"/>
      </a:accent2>
      <a:accent3>
        <a:srgbClr val="8661C5"/>
      </a:accent3>
      <a:accent4>
        <a:srgbClr val="3B2E58"/>
      </a:accent4>
      <a:accent5>
        <a:srgbClr val="D83B01"/>
      </a:accent5>
      <a:accent6>
        <a:srgbClr val="FF9349"/>
      </a:accent6>
      <a:hlink>
        <a:srgbClr val="50E6FF"/>
      </a:hlink>
      <a:folHlink>
        <a:srgbClr val="50E6FF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2019_Breakout_Template.potx" id="{E1E7FB38-D82A-4D23-8458-E42C97D86401}" vid="{A0FE26AD-D395-4DC5-BF13-1053AE312F29}"/>
    </a:ext>
  </a:extLst>
</a:theme>
</file>

<file path=ppt/theme/theme3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945</Words>
  <Application>Microsoft Office PowerPoint</Application>
  <PresentationFormat>Widescreen</PresentationFormat>
  <Paragraphs>237</Paragraphs>
  <Slides>23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8" baseType="lpstr">
      <vt:lpstr>Abadi</vt:lpstr>
      <vt:lpstr>Arial</vt:lpstr>
      <vt:lpstr>Calibri</vt:lpstr>
      <vt:lpstr>Consolas</vt:lpstr>
      <vt:lpstr>Lexend Deca</vt:lpstr>
      <vt:lpstr>Muli</vt:lpstr>
      <vt:lpstr>Muli ExtraBold</vt:lpstr>
      <vt:lpstr>Muli Light</vt:lpstr>
      <vt:lpstr>Segoe UI</vt:lpstr>
      <vt:lpstr>Segoe UI Light</vt:lpstr>
      <vt:lpstr>Segoe UI Semibold</vt:lpstr>
      <vt:lpstr>Wingdings</vt:lpstr>
      <vt:lpstr>Dotnet_Template</vt:lpstr>
      <vt:lpstr>9-51056_Build 2019 Breakout_Black Template</vt:lpstr>
      <vt:lpstr>Aliena template</vt:lpstr>
      <vt:lpstr>Full-stack C# Web Apps avec Blazor en .NET Core</vt:lpstr>
      <vt:lpstr>PowerPoint Presentation</vt:lpstr>
      <vt:lpstr>Blazor</vt:lpstr>
      <vt:lpstr>PowerPoint Presentation</vt:lpstr>
      <vt:lpstr>PowerPoint Presentation</vt:lpstr>
      <vt:lpstr>PowerPoint Presentation</vt:lpstr>
      <vt:lpstr>Blazor dans le client ou le serveur</vt:lpstr>
      <vt:lpstr>Blazor</vt:lpstr>
      <vt:lpstr>Blazor Futur</vt:lpstr>
      <vt:lpstr>Blazor WebAssembly + PWA</vt:lpstr>
      <vt:lpstr>Blazor WebAssembly – Mai 2020</vt:lpstr>
      <vt:lpstr>Expérimentation Blazor Hybride</vt:lpstr>
      <vt:lpstr>Blazor + WebWindow</vt:lpstr>
      <vt:lpstr>PowerPoint Presentation</vt:lpstr>
      <vt:lpstr>Mobile Blazor Bindings</vt:lpstr>
      <vt:lpstr>Calendrier .NET</vt:lpstr>
      <vt:lpstr>Se lancez avec Blazor</vt:lpstr>
      <vt:lpstr>PowerPoint Presentation</vt:lpstr>
      <vt:lpstr>La communauté “Awesome Blazor” </vt:lpstr>
      <vt:lpstr>Sommaire</vt:lpstr>
      <vt:lpstr>PowerPoint Presentation</vt:lpstr>
      <vt:lpstr>Merci!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2020-04-08T10:51:21Z</dcterms:created>
  <dcterms:modified xsi:type="dcterms:W3CDTF">2020-04-22T21:45:54Z</dcterms:modified>
</cp:coreProperties>
</file>